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2.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6" r:id="rId2"/>
    <p:sldMasterId id="2147483692" r:id="rId3"/>
  </p:sldMasterIdLst>
  <p:notesMasterIdLst>
    <p:notesMasterId r:id="rId38"/>
  </p:notesMasterIdLst>
  <p:sldIdLst>
    <p:sldId id="261" r:id="rId4"/>
    <p:sldId id="283" r:id="rId5"/>
    <p:sldId id="284" r:id="rId6"/>
    <p:sldId id="289" r:id="rId7"/>
    <p:sldId id="290" r:id="rId8"/>
    <p:sldId id="287" r:id="rId9"/>
    <p:sldId id="288" r:id="rId10"/>
    <p:sldId id="285" r:id="rId11"/>
    <p:sldId id="286" r:id="rId12"/>
    <p:sldId id="271" r:id="rId13"/>
    <p:sldId id="257" r:id="rId14"/>
    <p:sldId id="272" r:id="rId15"/>
    <p:sldId id="273" r:id="rId16"/>
    <p:sldId id="262" r:id="rId17"/>
    <p:sldId id="274" r:id="rId18"/>
    <p:sldId id="275" r:id="rId19"/>
    <p:sldId id="276" r:id="rId20"/>
    <p:sldId id="277" r:id="rId21"/>
    <p:sldId id="278" r:id="rId22"/>
    <p:sldId id="263" r:id="rId23"/>
    <p:sldId id="264" r:id="rId24"/>
    <p:sldId id="265" r:id="rId25"/>
    <p:sldId id="266" r:id="rId26"/>
    <p:sldId id="267" r:id="rId27"/>
    <p:sldId id="268" r:id="rId28"/>
    <p:sldId id="269" r:id="rId29"/>
    <p:sldId id="270" r:id="rId30"/>
    <p:sldId id="279" r:id="rId31"/>
    <p:sldId id="280" r:id="rId32"/>
    <p:sldId id="281" r:id="rId33"/>
    <p:sldId id="282" r:id="rId34"/>
    <p:sldId id="258" r:id="rId35"/>
    <p:sldId id="259" r:id="rId36"/>
    <p:sldId id="260"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176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 Id="rId3"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59ECEF-15A4-3843-BEAA-7959EDE2EC5F}" type="datetimeFigureOut">
              <a:rPr lang="en-US" smtClean="0"/>
              <a:t>7/26/11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9A23E6-1DCA-F347-A915-10073B1A6510}" type="slidenum">
              <a:rPr lang="en-US" smtClean="0"/>
              <a:t>‹#›</a:t>
            </a:fld>
            <a:endParaRPr lang="en-US"/>
          </a:p>
        </p:txBody>
      </p:sp>
    </p:spTree>
    <p:extLst>
      <p:ext uri="{BB962C8B-B14F-4D97-AF65-F5344CB8AC3E}">
        <p14:creationId xmlns:p14="http://schemas.microsoft.com/office/powerpoint/2010/main" val="25826704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108" eaLnBrk="0" hangingPunct="0">
              <a:defRPr sz="2400">
                <a:solidFill>
                  <a:schemeClr val="tx1"/>
                </a:solidFill>
                <a:latin typeface="Arial" charset="0"/>
                <a:ea typeface="ＭＳ Ｐゴシック" charset="0"/>
                <a:cs typeface="Arial" charset="0"/>
              </a:defRPr>
            </a:lvl1pPr>
            <a:lvl2pPr marL="37336197" indent="-36886175" defTabSz="914108"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0022"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00044"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50066"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00088"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buClr>
                <a:srgbClr val="C0504D"/>
              </a:buClr>
            </a:pPr>
            <a:fld id="{991C5BC2-6D48-F944-9244-C5388FE04744}" type="slidenum">
              <a:rPr lang="fr-CA" sz="1200">
                <a:solidFill>
                  <a:prstClr val="black"/>
                </a:solidFill>
              </a:rPr>
              <a:pPr eaLnBrk="1" hangingPunct="1">
                <a:buClr>
                  <a:srgbClr val="C0504D"/>
                </a:buClr>
              </a:pPr>
              <a:t>1</a:t>
            </a:fld>
            <a:endParaRPr lang="fr-CA" sz="1200">
              <a:solidFill>
                <a:prstClr val="black"/>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rtl="0"/>
            <a:r>
              <a:rPr lang="en-US" sz="1200" b="0" i="0" u="none" strike="noStrike" kern="1200" baseline="0" dirty="0" smtClean="0">
                <a:solidFill>
                  <a:schemeClr val="tx1"/>
                </a:solidFill>
                <a:latin typeface="+mn-lt"/>
                <a:ea typeface="+mn-ea"/>
                <a:cs typeface="+mn-cs"/>
              </a:rPr>
              <a:t>The MRM is primarily focused on municipal strategic planning: determining the organization units accountable for programs that administer services whose output results in outcomes that address the needs of target groups (MRM in a nutshell). The strategic planning exercise could use Focal Point to look at different projects that transition municipal programs and services to address different target group needs given budget constraints, resource limitations, time horizons, costs, etc. </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The value of the integration between MRM and CBM would come from being able to connect municipal models to the CBM maps that guide the business transition strategy for IT solutions that support, automate, measure and/or assess the program services.</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This requires a semantic mapping between MRM and CBM that involves the introduction of IT solutions in the scope of the committed projects. This focuses on the synergy between SA/MRM and CBM by using SA/MRM and Focal Point to identify the projects to fund (Do the Right Things), and then use parts of the MRM services, process and resource models with Actionable Business Architecture to drive out the IT solutions for those projects (Do Things Right).</a:t>
            </a:r>
            <a:endParaRPr lang="en-CA" sz="600" b="1" i="1" dirty="0" smtClean="0">
              <a:solidFill>
                <a:srgbClr val="000000"/>
              </a:solidFill>
              <a:latin typeface="Arial" charset="0"/>
              <a:ea typeface="ＭＳ Ｐゴシック" charset="0"/>
              <a:cs typeface="ＭＳ Ｐゴシック" charset="0"/>
            </a:endParaRPr>
          </a:p>
          <a:p>
            <a:pPr eaLnBrk="1" hangingPunct="1"/>
            <a:endParaRPr lang="en-CA" dirty="0">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CA">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GB">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GB">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Wingdings" charset="0"/>
              <a:buNone/>
            </a:pPr>
            <a:r>
              <a:rPr lang="en-US">
                <a:latin typeface="Calibri" charset="0"/>
              </a:rPr>
              <a:t>The client is receptive to the idea of </a:t>
            </a:r>
            <a:r>
              <a:rPr lang="ja-JP" altLang="en-US">
                <a:latin typeface="Calibri" charset="0"/>
              </a:rPr>
              <a:t>“</a:t>
            </a:r>
            <a:r>
              <a:rPr lang="en-US">
                <a:latin typeface="Calibri" charset="0"/>
              </a:rPr>
              <a:t>Smarter Cities</a:t>
            </a:r>
            <a:r>
              <a:rPr lang="ja-JP" altLang="en-US">
                <a:latin typeface="Calibri" charset="0"/>
              </a:rPr>
              <a:t>”</a:t>
            </a:r>
            <a:r>
              <a:rPr lang="en-US">
                <a:latin typeface="Calibri" charset="0"/>
              </a:rPr>
              <a:t> put forward by IBM and would like to define what it really means to their strategy and how they can align performance, capabilities, initiatives and  IT applications across the city</a:t>
            </a:r>
          </a:p>
          <a:p>
            <a:pPr>
              <a:buFont typeface="Wingdings" charset="0"/>
              <a:buNone/>
            </a:pPr>
            <a:endParaRPr lang="en-US">
              <a:latin typeface="Calibri" charset="0"/>
            </a:endParaRPr>
          </a:p>
          <a:p>
            <a:pPr>
              <a:buFont typeface="Wingdings" charset="0"/>
              <a:buNone/>
            </a:pPr>
            <a:r>
              <a:rPr lang="en-US">
                <a:latin typeface="Calibri" charset="0"/>
              </a:rPr>
              <a:t>The client is interested in the principles of </a:t>
            </a:r>
            <a:r>
              <a:rPr lang="ja-JP" altLang="en-US">
                <a:latin typeface="Calibri" charset="0"/>
              </a:rPr>
              <a:t>“</a:t>
            </a:r>
            <a:r>
              <a:rPr lang="en-US">
                <a:latin typeface="Calibri" charset="0"/>
              </a:rPr>
              <a:t>Smarter Cities</a:t>
            </a:r>
            <a:r>
              <a:rPr lang="ja-JP" altLang="en-US">
                <a:latin typeface="Calibri" charset="0"/>
              </a:rPr>
              <a:t>”</a:t>
            </a:r>
            <a:r>
              <a:rPr lang="en-US">
                <a:latin typeface="Calibri" charset="0"/>
              </a:rPr>
              <a:t>, but does not know where to start and how to plan their own journey</a:t>
            </a:r>
          </a:p>
          <a:p>
            <a:pPr>
              <a:buFont typeface="Wingdings" charset="0"/>
              <a:buNone/>
            </a:pPr>
            <a:endParaRPr lang="en-US">
              <a:latin typeface="Calibri" charset="0"/>
            </a:endParaRPr>
          </a:p>
          <a:p>
            <a:pPr>
              <a:buFont typeface="Wingdings" charset="0"/>
              <a:buNone/>
            </a:pPr>
            <a:r>
              <a:rPr lang="en-US">
                <a:latin typeface="Calibri" charset="0"/>
              </a:rPr>
              <a:t>The client views and manages its businesses based on organizational chart and departmental charters, which concentrate on internal aspects of the municipal government and tend to neglect critical issues that are outside its authority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0E15ED-C884-C240-8674-AEBEA6BC5E51}" type="slidenum">
              <a:rPr lang="en-US"/>
              <a:pPr/>
              <a:t>20</a:t>
            </a:fld>
            <a:endParaRPr lang="en-US"/>
          </a:p>
        </p:txBody>
      </p:sp>
      <p:sp>
        <p:nvSpPr>
          <p:cNvPr id="33794" name="Rectangle 2"/>
          <p:cNvSpPr>
            <a:spLocks noGrp="1" noRot="1" noChangeAspect="1" noChangeArrowheads="1" noTextEdit="1"/>
          </p:cNvSpPr>
          <p:nvPr>
            <p:ph type="sldImg"/>
          </p:nvPr>
        </p:nvSpPr>
        <p:spPr>
          <a:xfrm>
            <a:off x="1141413" y="684213"/>
            <a:ext cx="4573587" cy="3430587"/>
          </a:xfrm>
          <a:ln/>
          <a:extLst>
            <a:ext uri="{FAA26D3D-D897-4be2-8F04-BA451C77F1D7}">
              <ma14:placeholderFlag xmlns:ma14="http://schemas.microsoft.com/office/mac/drawingml/2011/main" val="1"/>
            </a:ext>
          </a:extLst>
        </p:spPr>
      </p:sp>
      <p:sp>
        <p:nvSpPr>
          <p:cNvPr id="33795" name="Rectangle 3"/>
          <p:cNvSpPr>
            <a:spLocks noGrp="1" noChangeArrowheads="1"/>
          </p:cNvSpPr>
          <p:nvPr>
            <p:ph type="body" idx="1"/>
          </p:nvPr>
        </p:nvSpPr>
        <p:spPr>
          <a:xfrm>
            <a:off x="685800" y="4344988"/>
            <a:ext cx="5486400" cy="233362"/>
          </a:xfrm>
        </p:spPr>
        <p:txBody>
          <a:bodyPr/>
          <a:lstStyle/>
          <a:p>
            <a:endParaRPr lang="en-US"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5219D11-8ACC-F94B-8428-31430FC60C65}" type="slidenum">
              <a:rPr lang="en-US"/>
              <a:pPr/>
              <a:t>21</a:t>
            </a:fld>
            <a:endParaRPr lang="en-US"/>
          </a:p>
        </p:txBody>
      </p:sp>
      <p:sp>
        <p:nvSpPr>
          <p:cNvPr id="35842" name="Slide Image Placeholder 1"/>
          <p:cNvSpPr>
            <a:spLocks noGrp="1" noRot="1" noChangeAspect="1" noTextEdit="1"/>
          </p:cNvSpPr>
          <p:nvPr>
            <p:ph type="sldImg"/>
          </p:nvPr>
        </p:nvSpPr>
        <p:spPr>
          <a:ln/>
          <a:extLst>
            <a:ext uri="{FAA26D3D-D897-4be2-8F04-BA451C77F1D7}">
              <ma14:placeholderFlag xmlns:ma14="http://schemas.microsoft.com/office/mac/drawingml/2011/main" val="1"/>
            </a:ext>
          </a:extLst>
        </p:spPr>
      </p:sp>
      <p:sp>
        <p:nvSpPr>
          <p:cNvPr id="35843" name="Notes Placeholder 2"/>
          <p:cNvSpPr>
            <a:spLocks noGrp="1"/>
          </p:cNvSpPr>
          <p:nvPr>
            <p:ph type="body" idx="1"/>
          </p:nvPr>
        </p:nvSpPr>
        <p:spPr>
          <a:xfrm>
            <a:off x="685800" y="4343400"/>
            <a:ext cx="5486400" cy="4114800"/>
          </a:xfrm>
          <a:noFill/>
        </p:spPr>
        <p:txBody>
          <a:bodyPr lIns="91422" tIns="45711" rIns="91422" bIns="45711"/>
          <a:lstStyle/>
          <a:p>
            <a:r>
              <a:rPr lang="en-US" sz="1000"/>
              <a:t>A closer look at the IBM Frameworks for government.  You can see the business domains addressed.  Notice the domains previously covered by the CBRM solutions. You will also notice the </a:t>
            </a:r>
            <a:r>
              <a:rPr lang="ja-JP" altLang="en-US" sz="1000"/>
              <a:t>“</a:t>
            </a:r>
            <a:r>
              <a:rPr lang="en-US" sz="1000"/>
              <a:t>new</a:t>
            </a:r>
            <a:r>
              <a:rPr lang="ja-JP" altLang="en-US" sz="1000"/>
              <a:t>”</a:t>
            </a:r>
            <a:r>
              <a:rPr lang="en-US" sz="1000"/>
              <a:t> domains, such as Integrated Urban Infrastructure (supporting smarter cities), social services and Municipal Transportation and Roads as well as the domains that fall under defense.</a:t>
            </a:r>
          </a:p>
          <a:p>
            <a:endParaRPr lang="en-US" sz="1000"/>
          </a:p>
          <a:p>
            <a:r>
              <a:rPr lang="en-US" sz="1000"/>
              <a:t>You may be thinking that most of these domains seem to be unrelated – in many cases they are unrelated, but there are relationships across these </a:t>
            </a:r>
            <a:r>
              <a:rPr lang="ja-JP" altLang="en-US" sz="1000"/>
              <a:t>“</a:t>
            </a:r>
            <a:r>
              <a:rPr lang="en-US" sz="1000"/>
              <a:t>silos</a:t>
            </a:r>
            <a:r>
              <a:rPr lang="ja-JP" altLang="en-US" sz="1000"/>
              <a:t>”</a:t>
            </a:r>
            <a:r>
              <a:rPr lang="en-US" sz="1000"/>
              <a:t> of government, as an example, security is related to revenue management.  Think about how money laundering is addressed not only by treasury but also law enforcement.  Think about how intelligent transport systems are involved in emergency and disaster management which is within the safety domain.  Many social services programs are offered by smart cities via self service kiosks or online.  Think interconnected, instrumented and intelligent…</a:t>
            </a:r>
          </a:p>
          <a:p>
            <a:endParaRPr lang="en-US" sz="1000"/>
          </a:p>
          <a:p>
            <a:r>
              <a:rPr lang="en-US" sz="1000"/>
              <a:t>To help our government customers become Interconnected, Instrumented and connected, SWG is leveraging common technologies across all of the government domains with the Triton Core SOA foundation and Single View, while specializing with extensions specific to a particular domain.</a:t>
            </a:r>
          </a:p>
          <a:p>
            <a:endParaRPr lang="en-US" sz="1000"/>
          </a:p>
          <a:p>
            <a:r>
              <a:rPr lang="en-US" sz="1000"/>
              <a:t>The third tenant of the IBM Framework strategy is he Business partner enablement and validation program.  IBM has invested in a dedicated program to attract and enable top notch business partners that develop business applications that are validated on the framework platform.</a:t>
            </a:r>
          </a:p>
          <a:p>
            <a:endParaRPr lang="en-US" sz="1000"/>
          </a:p>
        </p:txBody>
      </p:sp>
      <p:sp>
        <p:nvSpPr>
          <p:cNvPr id="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5813" indent="-227013">
              <a:defRPr sz="2400">
                <a:solidFill>
                  <a:schemeClr val="tx1"/>
                </a:solidFill>
                <a:latin typeface="Arial" charset="0"/>
                <a:ea typeface="ＭＳ Ｐゴシック" charset="0"/>
              </a:defRPr>
            </a:lvl5pPr>
            <a:lvl6pPr marL="2513013" indent="-227013" eaLnBrk="0" fontAlgn="base" hangingPunct="0">
              <a:spcBef>
                <a:spcPct val="0"/>
              </a:spcBef>
              <a:spcAft>
                <a:spcPct val="0"/>
              </a:spcAft>
              <a:defRPr sz="2400">
                <a:solidFill>
                  <a:schemeClr val="tx1"/>
                </a:solidFill>
                <a:latin typeface="Arial" charset="0"/>
                <a:ea typeface="ＭＳ Ｐゴシック" charset="0"/>
              </a:defRPr>
            </a:lvl6pPr>
            <a:lvl7pPr marL="2970213" indent="-227013" eaLnBrk="0" fontAlgn="base" hangingPunct="0">
              <a:spcBef>
                <a:spcPct val="0"/>
              </a:spcBef>
              <a:spcAft>
                <a:spcPct val="0"/>
              </a:spcAft>
              <a:defRPr sz="2400">
                <a:solidFill>
                  <a:schemeClr val="tx1"/>
                </a:solidFill>
                <a:latin typeface="Arial" charset="0"/>
                <a:ea typeface="ＭＳ Ｐゴシック" charset="0"/>
              </a:defRPr>
            </a:lvl7pPr>
            <a:lvl8pPr marL="3427413" indent="-227013" eaLnBrk="0" fontAlgn="base" hangingPunct="0">
              <a:spcBef>
                <a:spcPct val="0"/>
              </a:spcBef>
              <a:spcAft>
                <a:spcPct val="0"/>
              </a:spcAft>
              <a:defRPr sz="2400">
                <a:solidFill>
                  <a:schemeClr val="tx1"/>
                </a:solidFill>
                <a:latin typeface="Arial" charset="0"/>
                <a:ea typeface="ＭＳ Ｐゴシック" charset="0"/>
              </a:defRPr>
            </a:lvl8pPr>
            <a:lvl9pPr marL="3884613" indent="-227013"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3858FDA1-0F31-2648-BA2F-05D374C66445}" type="slidenum">
              <a:rPr lang="en-US" sz="1200">
                <a:cs typeface="Arial" charset="0"/>
              </a:rPr>
              <a:pPr algn="r" eaLnBrk="1" hangingPunct="1"/>
              <a:t>21</a:t>
            </a:fld>
            <a:endParaRPr lang="en-US" sz="120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C9B9FB-35CF-4644-A8F4-D94CCE614199}" type="slidenum">
              <a:rPr lang="en-US"/>
              <a:pPr/>
              <a:t>22</a:t>
            </a:fld>
            <a:endParaRPr lang="en-US"/>
          </a:p>
        </p:txBody>
      </p:sp>
      <p:sp>
        <p:nvSpPr>
          <p:cNvPr id="37890" name="Rectangle 2"/>
          <p:cNvSpPr>
            <a:spLocks noGrp="1" noRot="1" noChangeAspect="1" noChangeArrowheads="1" noTextEdit="1"/>
          </p:cNvSpPr>
          <p:nvPr>
            <p:ph type="sldImg"/>
          </p:nvPr>
        </p:nvSpPr>
        <p:spPr>
          <a:xfrm>
            <a:off x="1144588" y="685800"/>
            <a:ext cx="4570412" cy="3427413"/>
          </a:xfrm>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a:xfrm>
            <a:off x="273050" y="4289425"/>
            <a:ext cx="6311900" cy="4116388"/>
          </a:xfrm>
        </p:spPr>
        <p:txBody>
          <a:bodyPr/>
          <a:lstStyle/>
          <a:p>
            <a:r>
              <a:rPr lang="en-US"/>
              <a:t>The purpose of this slide is to help illustrate how you apply real software to the SOA Core Services, While each industry may have slightly different names for the functional areas i..e. collaboration, discovery, Enterprise Service management…. The important thing is that they are in there, no matter how you re-arrange the diagram.  To have true SOA value, you need more than a pile of software.  Think of me dumping a load of lumber and supplies on an empty lot.  That does not equate to a house you can live in.  What we have done with </a:t>
            </a:r>
            <a:r>
              <a:rPr lang="ja-JP" altLang="en-US"/>
              <a:t>“</a:t>
            </a:r>
            <a:r>
              <a:rPr lang="en-US"/>
              <a:t>Triton</a:t>
            </a:r>
            <a:r>
              <a:rPr lang="ja-JP" altLang="en-US"/>
              <a:t>”</a:t>
            </a:r>
            <a:r>
              <a:rPr lang="en-US"/>
              <a:t> is take that lumber, apply the skills and services necessary to transform those </a:t>
            </a:r>
            <a:r>
              <a:rPr lang="ja-JP" altLang="en-US"/>
              <a:t>“</a:t>
            </a:r>
            <a:r>
              <a:rPr lang="en-US"/>
              <a:t>parts</a:t>
            </a:r>
            <a:r>
              <a:rPr lang="ja-JP" altLang="en-US"/>
              <a:t>”</a:t>
            </a:r>
            <a:r>
              <a:rPr lang="en-US"/>
              <a:t> into useful </a:t>
            </a:r>
            <a:r>
              <a:rPr lang="ja-JP" altLang="en-US"/>
              <a:t>“</a:t>
            </a:r>
            <a:r>
              <a:rPr lang="en-US"/>
              <a:t>functions</a:t>
            </a:r>
            <a:r>
              <a:rPr lang="ja-JP" altLang="en-US"/>
              <a:t>”</a:t>
            </a:r>
            <a:r>
              <a:rPr lang="en-US"/>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488C9-EFEA-8D4F-A593-D890EE895F0D}" type="slidenum">
              <a:rPr lang="en-US"/>
              <a:pPr/>
              <a:t>23</a:t>
            </a:fld>
            <a:endParaRPr lang="en-US"/>
          </a:p>
        </p:txBody>
      </p:sp>
      <p:sp>
        <p:nvSpPr>
          <p:cNvPr id="39938" name="Rectangle 2"/>
          <p:cNvSpPr>
            <a:spLocks noGrp="1" noRot="1" noChangeAspect="1" noChangeArrowheads="1" noTextEdit="1"/>
          </p:cNvSpPr>
          <p:nvPr>
            <p:ph type="sldImg"/>
          </p:nvPr>
        </p:nvSpPr>
        <p:spPr>
          <a:xfrm>
            <a:off x="1141413" y="684213"/>
            <a:ext cx="4573587" cy="3430587"/>
          </a:xfrm>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a:xfrm>
            <a:off x="687388" y="4344988"/>
            <a:ext cx="5483225" cy="1169987"/>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00FEDB-29A9-8745-83F3-BDCFF68913D0}" type="slidenum">
              <a:rPr lang="en-US"/>
              <a:pPr/>
              <a:t>24</a:t>
            </a:fld>
            <a:endParaRPr lang="en-US"/>
          </a:p>
        </p:txBody>
      </p:sp>
      <p:sp>
        <p:nvSpPr>
          <p:cNvPr id="82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2947"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1. </a:t>
            </a:r>
            <a:r>
              <a:rPr lang="en-US" b="1" dirty="0" smtClean="0"/>
              <a:t>MISA Municipal Reference Model: This is a service-oriented Domain-Specific Language for defining municipal programs, services, processes and resource; and a reference model that uses this </a:t>
            </a:r>
            <a:r>
              <a:rPr lang="en-US" b="1" dirty="0" err="1" smtClean="0"/>
              <a:t>metamodel</a:t>
            </a:r>
            <a:r>
              <a:rPr lang="en-US" b="1" dirty="0" smtClean="0"/>
              <a:t> to define best practices and useful content as a starting point for municipal transition initiatives. It is essentially a reference model for a business architecture in the domain of municipal services. MRM would be used primarily for top-down strategic planning.</a:t>
            </a:r>
          </a:p>
          <a:p>
            <a:pPr>
              <a:defRPr/>
            </a:pPr>
            <a:endParaRPr lang="en-US" dirty="0" smtClean="0"/>
          </a:p>
          <a:p>
            <a:pPr>
              <a:defRPr/>
            </a:pPr>
            <a:r>
              <a:rPr lang="en-US" dirty="0" smtClean="0"/>
              <a:t>2. </a:t>
            </a:r>
            <a:r>
              <a:rPr lang="en-US" b="1" dirty="0" smtClean="0"/>
              <a:t>Physical Meets Digital-Physical Infrastructure (PMD-PI) for Smarter cities EA: This is essentially a technical architecture based on the Triton platform for collecting, analyzing, reporting and acting on real-time municipal information in support of municipal operations. Chris </a:t>
            </a:r>
            <a:r>
              <a:rPr lang="en-US" b="1" dirty="0" err="1" smtClean="0"/>
              <a:t>O'Connon</a:t>
            </a:r>
            <a:endParaRPr lang="en-US" b="1" dirty="0" smtClean="0"/>
          </a:p>
          <a:p>
            <a:pPr>
              <a:defRPr/>
            </a:pPr>
            <a:endParaRPr lang="en-US" dirty="0" smtClean="0"/>
          </a:p>
          <a:p>
            <a:pPr>
              <a:defRPr/>
            </a:pPr>
            <a:r>
              <a:rPr lang="en-US" dirty="0" smtClean="0"/>
              <a:t>3. </a:t>
            </a:r>
            <a:r>
              <a:rPr lang="en-US" b="1" dirty="0" smtClean="0"/>
              <a:t>Cognos Performance Management Expert applied to Municipal Performance Management: Could be seen as component of the PMD-DI for bottom-up BI input into strategic planning driven by operational data.</a:t>
            </a:r>
          </a:p>
          <a:p>
            <a:pPr>
              <a:defRPr/>
            </a:pPr>
            <a:endParaRPr lang="en-US" dirty="0" smtClean="0"/>
          </a:p>
          <a:p>
            <a:pPr>
              <a:defRPr/>
            </a:pPr>
            <a:r>
              <a:rPr lang="en-US" dirty="0" smtClean="0"/>
              <a:t>4. </a:t>
            </a:r>
            <a:r>
              <a:rPr lang="en-US" b="1" dirty="0" smtClean="0"/>
              <a:t>Actionable Smarter Cities: A combination engagement method and platform for municipal strategic planning and operational support that combines some of the above. Based on CBMSOMA method and tools, feeding into WBM and SA based on GBS Actionable Business Architecture strategy. Essentially a method and supporting tools for a BPM-centric architectural style, technical architecture, and target platform. Also uses Cognos for BI.</a:t>
            </a:r>
          </a:p>
          <a:p>
            <a:pPr>
              <a:defRPr/>
            </a:pPr>
            <a:endParaRPr lang="en-US" dirty="0" smtClean="0"/>
          </a:p>
          <a:p>
            <a:pPr>
              <a:defRPr/>
            </a:pPr>
            <a:r>
              <a:rPr lang="en-US" dirty="0" smtClean="0"/>
              <a:t>5. </a:t>
            </a:r>
            <a:r>
              <a:rPr lang="en-US" b="1" dirty="0" smtClean="0"/>
              <a:t>Multi-Agent Accelerator, David </a:t>
            </a:r>
            <a:r>
              <a:rPr lang="en-US" b="1" dirty="0" err="1" smtClean="0"/>
              <a:t>Conh</a:t>
            </a:r>
            <a:r>
              <a:rPr lang="en-US" b="1" dirty="0" smtClean="0"/>
              <a:t>, creating a cloud based hub of services that can be composed into a relevant set of services.</a:t>
            </a:r>
          </a:p>
          <a:p>
            <a:pPr>
              <a:defRPr/>
            </a:pPr>
            <a:endParaRPr lang="en-US" dirty="0" smtClean="0"/>
          </a:p>
          <a:p>
            <a:pPr>
              <a:defRPr/>
            </a:pPr>
            <a:r>
              <a:rPr lang="en-US" dirty="0" smtClean="0"/>
              <a:t>6. </a:t>
            </a:r>
            <a:r>
              <a:rPr lang="en-US" smtClean="0"/>
              <a:t>Cause effect graph</a:t>
            </a:r>
            <a:endParaRPr lang="en-US"/>
          </a:p>
        </p:txBody>
      </p:sp>
      <p:sp>
        <p:nvSpPr>
          <p:cNvPr id="86020" name="Slide Number Placeholder 3"/>
          <p:cNvSpPr>
            <a:spLocks noGrp="1"/>
          </p:cNvSpPr>
          <p:nvPr>
            <p:ph type="sldNum" sz="quarter" idx="5"/>
          </p:nvPr>
        </p:nvSpPr>
        <p:spPr>
          <a:noFill/>
        </p:spPr>
        <p:txBody>
          <a:bodyPr/>
          <a:lstStyle/>
          <a:p>
            <a:fld id="{A66E7702-0221-DB47-9D8A-E993111BE1D7}" type="slidenum">
              <a:rPr lang="fr-CA" smtClean="0"/>
              <a:pPr/>
              <a:t>5</a:t>
            </a:fld>
            <a:endParaRPr lang="fr-CA"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CA1D95-478F-FD4E-85C6-79276EBD7596}" type="slidenum">
              <a:rPr lang="en-US"/>
              <a:pPr/>
              <a:t>25</a:t>
            </a:fld>
            <a:endParaRPr lang="en-US"/>
          </a:p>
        </p:txBody>
      </p:sp>
      <p:sp>
        <p:nvSpPr>
          <p:cNvPr id="41986" name="Rectangle 2"/>
          <p:cNvSpPr>
            <a:spLocks noGrp="1" noRot="1" noChangeAspect="1" noChangeArrowheads="1" noTextEdit="1"/>
          </p:cNvSpPr>
          <p:nvPr>
            <p:ph type="sldImg"/>
          </p:nvPr>
        </p:nvSpPr>
        <p:spPr>
          <a:xfrm>
            <a:off x="1144588" y="685800"/>
            <a:ext cx="4570412" cy="3427413"/>
          </a:xfrm>
          <a:ln/>
          <a:extLst>
            <a:ext uri="{FAA26D3D-D897-4be2-8F04-BA451C77F1D7}">
              <ma14:placeholderFlag xmlns:ma14="http://schemas.microsoft.com/office/mac/drawingml/2011/main" val="1"/>
            </a:ext>
          </a:extLst>
        </p:spPr>
      </p:sp>
      <p:sp>
        <p:nvSpPr>
          <p:cNvPr id="41987" name="Rectangle 3"/>
          <p:cNvSpPr>
            <a:spLocks noGrp="1" noChangeArrowheads="1"/>
          </p:cNvSpPr>
          <p:nvPr>
            <p:ph type="body" idx="1"/>
          </p:nvPr>
        </p:nvSpPr>
        <p:spPr>
          <a:xfrm>
            <a:off x="273050" y="4289425"/>
            <a:ext cx="6311900" cy="4116388"/>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DB0ADAB-E786-FA4B-A4DC-2D46D0E42487}" type="slidenum">
              <a:rPr lang="en-US"/>
              <a:pPr/>
              <a:t>26</a:t>
            </a:fld>
            <a:endParaRPr lang="en-US"/>
          </a:p>
        </p:txBody>
      </p:sp>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5813" indent="-227013">
              <a:defRPr sz="2400">
                <a:solidFill>
                  <a:schemeClr val="tx1"/>
                </a:solidFill>
                <a:latin typeface="Arial" charset="0"/>
                <a:ea typeface="ＭＳ Ｐゴシック" charset="0"/>
              </a:defRPr>
            </a:lvl5pPr>
            <a:lvl6pPr marL="2513013" indent="-227013" eaLnBrk="0" fontAlgn="base" hangingPunct="0">
              <a:spcBef>
                <a:spcPct val="0"/>
              </a:spcBef>
              <a:spcAft>
                <a:spcPct val="0"/>
              </a:spcAft>
              <a:defRPr sz="2400">
                <a:solidFill>
                  <a:schemeClr val="tx1"/>
                </a:solidFill>
                <a:latin typeface="Arial" charset="0"/>
                <a:ea typeface="ＭＳ Ｐゴシック" charset="0"/>
              </a:defRPr>
            </a:lvl6pPr>
            <a:lvl7pPr marL="2970213" indent="-227013" eaLnBrk="0" fontAlgn="base" hangingPunct="0">
              <a:spcBef>
                <a:spcPct val="0"/>
              </a:spcBef>
              <a:spcAft>
                <a:spcPct val="0"/>
              </a:spcAft>
              <a:defRPr sz="2400">
                <a:solidFill>
                  <a:schemeClr val="tx1"/>
                </a:solidFill>
                <a:latin typeface="Arial" charset="0"/>
                <a:ea typeface="ＭＳ Ｐゴシック" charset="0"/>
              </a:defRPr>
            </a:lvl7pPr>
            <a:lvl8pPr marL="3427413" indent="-227013" eaLnBrk="0" fontAlgn="base" hangingPunct="0">
              <a:spcBef>
                <a:spcPct val="0"/>
              </a:spcBef>
              <a:spcAft>
                <a:spcPct val="0"/>
              </a:spcAft>
              <a:defRPr sz="2400">
                <a:solidFill>
                  <a:schemeClr val="tx1"/>
                </a:solidFill>
                <a:latin typeface="Arial" charset="0"/>
                <a:ea typeface="ＭＳ Ｐゴシック" charset="0"/>
              </a:defRPr>
            </a:lvl8pPr>
            <a:lvl9pPr marL="3884613" indent="-227013"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54F34253-244E-AA40-8B98-809329ABE23F}" type="slidenum">
              <a:rPr lang="en-US" sz="1200">
                <a:cs typeface="Arial" charset="0"/>
              </a:rPr>
              <a:pPr algn="r" eaLnBrk="1" hangingPunct="1"/>
              <a:t>26</a:t>
            </a:fld>
            <a:endParaRPr lang="en-US" sz="1200">
              <a:cs typeface="Arial" charset="0"/>
            </a:endParaRPr>
          </a:p>
        </p:txBody>
      </p:sp>
      <p:sp>
        <p:nvSpPr>
          <p:cNvPr id="44035" name="Rectangle 2"/>
          <p:cNvSpPr>
            <a:spLocks noGrp="1" noRot="1" noChangeAspect="1" noChangeArrowheads="1" noTextEdit="1"/>
          </p:cNvSpPr>
          <p:nvPr>
            <p:ph type="sldImg"/>
          </p:nvPr>
        </p:nvSpPr>
        <p:spPr>
          <a:xfrm>
            <a:off x="1141413" y="684213"/>
            <a:ext cx="4573587" cy="3430587"/>
          </a:xfrm>
          <a:ln/>
          <a:extLst>
            <a:ext uri="{FAA26D3D-D897-4be2-8F04-BA451C77F1D7}">
              <ma14:placeholderFlag xmlns:ma14="http://schemas.microsoft.com/office/mac/drawingml/2011/main" val="1"/>
            </a:ext>
          </a:extLst>
        </p:spPr>
      </p:sp>
      <p:sp>
        <p:nvSpPr>
          <p:cNvPr id="44036" name="Rectangle 3"/>
          <p:cNvSpPr>
            <a:spLocks noGrp="1" noChangeArrowheads="1"/>
          </p:cNvSpPr>
          <p:nvPr>
            <p:ph type="body" idx="1"/>
          </p:nvPr>
        </p:nvSpPr>
        <p:spPr>
          <a:xfrm>
            <a:off x="687388" y="4344988"/>
            <a:ext cx="5483225" cy="261937"/>
          </a:xfrm>
        </p:spPr>
        <p:txBody>
          <a:bodyPr lIns="91427" tIns="45713" rIns="91427" bIns="4571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EBC7D21-9782-0940-B11A-27487055E8FA}" type="slidenum">
              <a:rPr lang="en-US"/>
              <a:pPr/>
              <a:t>27</a:t>
            </a:fld>
            <a:endParaRPr lang="en-US"/>
          </a:p>
        </p:txBody>
      </p:sp>
      <p:sp>
        <p:nvSpPr>
          <p:cNvPr id="48130" name="Rectangle 6"/>
          <p:cNvSpPr txBox="1">
            <a:spLocks noGrp="1"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10" rIns="91417" bIns="45710" anchor="b"/>
          <a:lstStyle>
            <a:lvl1pPr>
              <a:defRPr sz="2400">
                <a:solidFill>
                  <a:schemeClr val="tx1"/>
                </a:solidFill>
                <a:latin typeface="Arial" charset="0"/>
                <a:ea typeface="ＭＳ Ｐゴシック" charset="0"/>
                <a:cs typeface="ＭＳ Ｐゴシック" charset="0"/>
              </a:defRPr>
            </a:lvl1pPr>
            <a:lvl2pPr marL="731838" indent="-282575">
              <a:defRPr sz="2400">
                <a:solidFill>
                  <a:schemeClr val="tx1"/>
                </a:solidFill>
                <a:latin typeface="Arial" charset="0"/>
                <a:ea typeface="ＭＳ Ｐゴシック" charset="0"/>
              </a:defRPr>
            </a:lvl2pPr>
            <a:lvl3pPr marL="1125538" indent="-225425">
              <a:defRPr sz="2400">
                <a:solidFill>
                  <a:schemeClr val="tx1"/>
                </a:solidFill>
                <a:latin typeface="Arial" charset="0"/>
                <a:ea typeface="ＭＳ Ｐゴシック" charset="0"/>
              </a:defRPr>
            </a:lvl3pPr>
            <a:lvl4pPr marL="1574800" indent="-225425">
              <a:defRPr sz="2400">
                <a:solidFill>
                  <a:schemeClr val="tx1"/>
                </a:solidFill>
                <a:latin typeface="Arial" charset="0"/>
                <a:ea typeface="ＭＳ Ｐゴシック" charset="0"/>
              </a:defRPr>
            </a:lvl4pPr>
            <a:lvl5pPr marL="2025650" indent="-225425">
              <a:defRPr sz="2400">
                <a:solidFill>
                  <a:schemeClr val="tx1"/>
                </a:solidFill>
                <a:latin typeface="Arial" charset="0"/>
                <a:ea typeface="ＭＳ Ｐゴシック" charset="0"/>
              </a:defRPr>
            </a:lvl5pPr>
            <a:lvl6pPr marL="2482850" indent="-225425" eaLnBrk="0" fontAlgn="base" hangingPunct="0">
              <a:spcBef>
                <a:spcPct val="0"/>
              </a:spcBef>
              <a:spcAft>
                <a:spcPct val="0"/>
              </a:spcAft>
              <a:defRPr sz="2400">
                <a:solidFill>
                  <a:schemeClr val="tx1"/>
                </a:solidFill>
                <a:latin typeface="Arial" charset="0"/>
                <a:ea typeface="ＭＳ Ｐゴシック" charset="0"/>
              </a:defRPr>
            </a:lvl6pPr>
            <a:lvl7pPr marL="2940050" indent="-225425" eaLnBrk="0" fontAlgn="base" hangingPunct="0">
              <a:spcBef>
                <a:spcPct val="0"/>
              </a:spcBef>
              <a:spcAft>
                <a:spcPct val="0"/>
              </a:spcAft>
              <a:defRPr sz="2400">
                <a:solidFill>
                  <a:schemeClr val="tx1"/>
                </a:solidFill>
                <a:latin typeface="Arial" charset="0"/>
                <a:ea typeface="ＭＳ Ｐゴシック" charset="0"/>
              </a:defRPr>
            </a:lvl7pPr>
            <a:lvl8pPr marL="3397250" indent="-225425" eaLnBrk="0" fontAlgn="base" hangingPunct="0">
              <a:spcBef>
                <a:spcPct val="0"/>
              </a:spcBef>
              <a:spcAft>
                <a:spcPct val="0"/>
              </a:spcAft>
              <a:defRPr sz="2400">
                <a:solidFill>
                  <a:schemeClr val="tx1"/>
                </a:solidFill>
                <a:latin typeface="Arial" charset="0"/>
                <a:ea typeface="ＭＳ Ｐゴシック" charset="0"/>
              </a:defRPr>
            </a:lvl8pPr>
            <a:lvl9pPr marL="3854450" indent="-22542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cs typeface="Arial" charset="0"/>
              </a:rPr>
              <a:t>IBM Confidential</a:t>
            </a:r>
          </a:p>
        </p:txBody>
      </p:sp>
      <p:sp>
        <p:nvSpPr>
          <p:cNvPr id="48131"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2" name="Rectangle 3"/>
          <p:cNvSpPr>
            <a:spLocks noGrp="1" noChangeArrowheads="1"/>
          </p:cNvSpPr>
          <p:nvPr>
            <p:ph type="body" idx="1"/>
          </p:nvPr>
        </p:nvSpPr>
        <p:spPr/>
        <p:txBody>
          <a:bodyPr lIns="91393" tIns="45698" rIns="91393" bIns="45698"/>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 Physical Infrastructure</a:t>
            </a:r>
          </a:p>
          <a:p>
            <a:r>
              <a:rPr lang="en-US" dirty="0" smtClean="0"/>
              <a:t>PMD</a:t>
            </a:r>
            <a:r>
              <a:rPr lang="en-US" baseline="0" dirty="0" smtClean="0"/>
              <a:t> – Physical Meets Digital</a:t>
            </a:r>
          </a:p>
          <a:p>
            <a:endParaRPr lang="en-US" dirty="0"/>
          </a:p>
        </p:txBody>
      </p:sp>
      <p:sp>
        <p:nvSpPr>
          <p:cNvPr id="4" name="Slide Number Placeholder 3"/>
          <p:cNvSpPr>
            <a:spLocks noGrp="1"/>
          </p:cNvSpPr>
          <p:nvPr>
            <p:ph type="sldNum" sz="quarter" idx="10"/>
          </p:nvPr>
        </p:nvSpPr>
        <p:spPr/>
        <p:txBody>
          <a:bodyPr/>
          <a:lstStyle/>
          <a:p>
            <a:fld id="{2C9A23E6-1DCA-F347-A915-10073B1A6510}" type="slidenum">
              <a:rPr lang="en-US" smtClean="0"/>
              <a:t>28</a:t>
            </a:fld>
            <a:endParaRPr lang="en-US"/>
          </a:p>
        </p:txBody>
      </p:sp>
    </p:spTree>
    <p:extLst>
      <p:ext uri="{BB962C8B-B14F-4D97-AF65-F5344CB8AC3E}">
        <p14:creationId xmlns:p14="http://schemas.microsoft.com/office/powerpoint/2010/main" val="2696200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A8EA0921-5F00-C947-95EA-CB12964E5E7F}" type="slidenum">
              <a:rPr lang="en-US" sz="1200" b="0">
                <a:solidFill>
                  <a:schemeClr val="tx1"/>
                </a:solidFill>
              </a:rPr>
              <a:pPr eaLnBrk="1" hangingPunct="1"/>
              <a:t>29</a:t>
            </a:fld>
            <a:endParaRPr lang="en-US" sz="1200" b="0">
              <a:solidFill>
                <a:schemeClr val="tx1"/>
              </a:solidFill>
            </a:endParaRPr>
          </a:p>
        </p:txBody>
      </p:sp>
      <p:sp>
        <p:nvSpPr>
          <p:cNvPr id="48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r" eaLnBrk="1" hangingPunct="1">
              <a:lnSpc>
                <a:spcPct val="100000"/>
              </a:lnSpc>
            </a:pPr>
            <a:fld id="{6E00C26E-260D-7646-9C27-54F91212CDD0}" type="slidenum">
              <a:rPr lang="en-US" sz="1200" b="0">
                <a:solidFill>
                  <a:schemeClr val="tx1"/>
                </a:solidFill>
                <a:ea typeface="MS PGothic" charset="0"/>
                <a:sym typeface="Arial" charset="0"/>
              </a:rPr>
              <a:pPr algn="r" eaLnBrk="1" hangingPunct="1">
                <a:lnSpc>
                  <a:spcPct val="100000"/>
                </a:lnSpc>
              </a:pPr>
              <a:t>29</a:t>
            </a:fld>
            <a:endParaRPr lang="en-US" sz="1200" b="0">
              <a:solidFill>
                <a:schemeClr val="tx1"/>
              </a:solidFill>
              <a:ea typeface="MS PGothic" charset="0"/>
              <a:sym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A8069540-9CDE-B644-B80D-D60E5EE84474}" type="slidenum">
              <a:rPr lang="en-US" sz="1200" b="0">
                <a:solidFill>
                  <a:schemeClr val="tx1"/>
                </a:solidFill>
              </a:rPr>
              <a:pPr eaLnBrk="1" hangingPunct="1"/>
              <a:t>30</a:t>
            </a:fld>
            <a:endParaRPr lang="en-US" sz="1200" b="0">
              <a:solidFill>
                <a:schemeClr val="tx1"/>
              </a:solidFill>
            </a:endParaRPr>
          </a:p>
        </p:txBody>
      </p:sp>
      <p:sp>
        <p:nvSpPr>
          <p:cNvPr id="55299" name="Rectangle 2"/>
          <p:cNvSpPr>
            <a:spLocks noGrp="1" noRot="1" noChangeAspect="1" noChangeArrowheads="1" noTextEdit="1"/>
          </p:cNvSpPr>
          <p:nvPr>
            <p:ph type="sldImg"/>
          </p:nvPr>
        </p:nvSpPr>
        <p:spPr>
          <a:xfrm>
            <a:off x="1141413" y="685800"/>
            <a:ext cx="4572000" cy="342900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D62644C5-071D-DB42-AE54-3200C01A1675}" type="slidenum">
              <a:rPr lang="en-US" sz="1200" b="0">
                <a:solidFill>
                  <a:schemeClr val="tx1"/>
                </a:solidFill>
              </a:rPr>
              <a:pPr eaLnBrk="1" hangingPunct="1"/>
              <a:t>31</a:t>
            </a:fld>
            <a:endParaRPr lang="en-US" sz="1200" b="0">
              <a:solidFill>
                <a:schemeClr val="tx1"/>
              </a:solidFill>
            </a:endParaRPr>
          </a:p>
        </p:txBody>
      </p:sp>
      <p:sp>
        <p:nvSpPr>
          <p:cNvPr id="59395" name="Rectangle 2"/>
          <p:cNvSpPr>
            <a:spLocks noGrp="1" noRot="1" noChangeAspect="1" noChangeArrowheads="1" noTextEdit="1"/>
          </p:cNvSpPr>
          <p:nvPr>
            <p:ph type="sldImg"/>
          </p:nvPr>
        </p:nvSpPr>
        <p:spPr>
          <a:xfrm>
            <a:off x="973138" y="708025"/>
            <a:ext cx="4711700" cy="3533775"/>
          </a:xfrm>
          <a:solidFill>
            <a:srgbClr val="FFFFFF"/>
          </a:solidFill>
          <a:ln/>
        </p:spPr>
      </p:sp>
      <p:sp>
        <p:nvSpPr>
          <p:cNvPr id="59396" name="Text Box 3"/>
          <p:cNvSpPr>
            <a:spLocks noGrp="1" noChangeArrowheads="1"/>
          </p:cNvSpPr>
          <p:nvPr>
            <p:ph type="body" idx="1"/>
          </p:nvPr>
        </p:nvSpPr>
        <p:spPr>
          <a:xfrm>
            <a:off x="887413" y="4478338"/>
            <a:ext cx="4875212" cy="4059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457200"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b="1">
                <a:ea typeface="SimSun" charset="0"/>
                <a:cs typeface="SimSun" charset="0"/>
              </a:rPr>
              <a:t>PURPOSE:</a:t>
            </a:r>
            <a:r>
              <a:rPr lang="en-GB" sz="1000">
                <a:ea typeface="SimSun" charset="0"/>
                <a:cs typeface="SimSun" charset="0"/>
              </a:rPr>
              <a:t> Summarize the existing positioning of the product in the market and highlight enhancements planned to each category via this new offering</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b="1">
                <a:ea typeface="SimSun" charset="0"/>
                <a:cs typeface="SimSun" charset="0"/>
              </a:rPr>
              <a:t>SOURCE:</a:t>
            </a:r>
            <a:r>
              <a:rPr lang="en-GB" sz="1000">
                <a:ea typeface="SimSun" charset="0"/>
                <a:cs typeface="SimSun" charset="0"/>
              </a:rPr>
              <a:t> Product Marketing, Sales, Development, Release Management; Project Planning Document and Requirements</a:t>
            </a:r>
          </a:p>
          <a:p>
            <a:pPr defTabSz="457200"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SimSun" charset="0"/>
              <a:cs typeface="SimSun" charset="0"/>
            </a:endParaRP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u="sng">
                <a:ea typeface="SimSun" charset="0"/>
                <a:cs typeface="SimSun" charset="0"/>
              </a:rPr>
              <a:t>Competitive Strengths</a:t>
            </a:r>
            <a:r>
              <a:rPr lang="en-GB" sz="1000">
                <a:ea typeface="SimSun" charset="0"/>
                <a:cs typeface="SimSun" charset="0"/>
              </a:rPr>
              <a:t> – Describe the top 10 strengths of the offering. (The ‘weapons’ used against competitors.)</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Include the following information for each strength:</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Feature/Feature Set name (e.g. Data compression)</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Business value to the customer, including metrics (Reduce storage costs by 50%.)</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Customer Name and customer proof point</a:t>
            </a:r>
          </a:p>
          <a:p>
            <a:pPr defTabSz="457200"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SimSun" charset="0"/>
              <a:cs typeface="SimSun" charset="0"/>
            </a:endParaRP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u="sng">
                <a:ea typeface="SimSun" charset="0"/>
                <a:cs typeface="SimSun" charset="0"/>
              </a:rPr>
              <a:t>Marketplace Opportunities</a:t>
            </a:r>
            <a:r>
              <a:rPr lang="en-GB" sz="1000">
                <a:ea typeface="SimSun" charset="0"/>
                <a:cs typeface="SimSun" charset="0"/>
              </a:rPr>
              <a:t> – Describe the top 3-5 opportunities to address existing marketplace needs.</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Include how/if this offering is addressing those.</a:t>
            </a:r>
          </a:p>
          <a:p>
            <a:pPr defTabSz="457200"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SimSun" charset="0"/>
              <a:cs typeface="SimSun" charset="0"/>
            </a:endParaRP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u="sng">
                <a:ea typeface="SimSun" charset="0"/>
                <a:cs typeface="SimSun" charset="0"/>
              </a:rPr>
              <a:t>Customer Needs</a:t>
            </a:r>
            <a:r>
              <a:rPr lang="en-GB" sz="1000">
                <a:ea typeface="SimSun" charset="0"/>
                <a:cs typeface="SimSun" charset="0"/>
              </a:rPr>
              <a:t> – Describe the top 3-5 customer needs/painpoints for this offering.</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Should focus on quality, consumability, performance, integration, etc.</a:t>
            </a:r>
          </a:p>
          <a:p>
            <a:pPr defTabSz="457200" eaLnBrk="1" hangingPunct="1">
              <a:lnSpc>
                <a:spcPct val="111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000">
                <a:ea typeface="SimSun" charset="0"/>
                <a:cs typeface="SimSun" charset="0"/>
              </a:rPr>
              <a:t>Include how/if this offering is addressing those.</a:t>
            </a:r>
          </a:p>
          <a:p>
            <a:pPr defTabSz="457200"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ea typeface="SimSun" charset="0"/>
              <a:cs typeface="SimSu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MPM – Municipal Performance Management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IBM Business Analytics helps governments manage these three critical components of mission, financial and operational performance and drive the best possible outcomes by offering strong solutions that help government leaders manage the day-to-day and long-term activities that ensure they deliver the best possible government. From business intelligence solutions such as scorecards, reports and analysis to strategy management through executive level dashboards with planning capabilities built in to advanced analytics that employ predictive modeling and what-if </a:t>
            </a:r>
            <a:r>
              <a:rPr lang="en-US" dirty="0" err="1" smtClean="0"/>
              <a:t>scaenarieos</a:t>
            </a:r>
            <a:r>
              <a:rPr lang="en-US" dirty="0" smtClean="0"/>
              <a:t> to help government leaders understand the short and long-term impacts of their decisions.</a:t>
            </a:r>
          </a:p>
          <a:p>
            <a:endParaRPr lang="en-US" dirty="0"/>
          </a:p>
        </p:txBody>
      </p:sp>
      <p:sp>
        <p:nvSpPr>
          <p:cNvPr id="4" name="Slide Number Placeholder 3"/>
          <p:cNvSpPr>
            <a:spLocks noGrp="1"/>
          </p:cNvSpPr>
          <p:nvPr>
            <p:ph type="sldNum" sz="quarter" idx="10"/>
          </p:nvPr>
        </p:nvSpPr>
        <p:spPr/>
        <p:txBody>
          <a:bodyPr/>
          <a:lstStyle/>
          <a:p>
            <a:fld id="{2C9A23E6-1DCA-F347-A915-10073B1A6510}" type="slidenum">
              <a:rPr lang="en-US" smtClean="0"/>
              <a:t>32</a:t>
            </a:fld>
            <a:endParaRPr lang="en-US"/>
          </a:p>
        </p:txBody>
      </p:sp>
    </p:spTree>
    <p:extLst>
      <p:ext uri="{BB962C8B-B14F-4D97-AF65-F5344CB8AC3E}">
        <p14:creationId xmlns:p14="http://schemas.microsoft.com/office/powerpoint/2010/main" val="4053182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154950" y="685800"/>
            <a:ext cx="4549659" cy="3427435"/>
          </a:xfrm>
          <a:ln/>
        </p:spPr>
      </p:sp>
      <p:sp>
        <p:nvSpPr>
          <p:cNvPr id="39939" name="Notes Placeholder 2"/>
          <p:cNvSpPr>
            <a:spLocks noGrp="1"/>
          </p:cNvSpPr>
          <p:nvPr>
            <p:ph type="body" idx="1"/>
          </p:nvPr>
        </p:nvSpPr>
        <p:spPr>
          <a:xfrm>
            <a:off x="272762" y="4290164"/>
            <a:ext cx="631247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1194" tIns="45598" rIns="91194" bIns="45598"/>
          <a:lstStyle/>
          <a:p>
            <a:pPr marL="123444" indent="-123444"/>
            <a:endParaRPr lang="en-CA">
              <a:latin typeface="Arial" charset="0"/>
              <a:ea typeface="ＭＳ Ｐゴシック" charset="0"/>
              <a:cs typeface="ＭＳ Ｐゴシック" charset="0"/>
            </a:endParaRPr>
          </a:p>
        </p:txBody>
      </p:sp>
      <p:sp>
        <p:nvSpPr>
          <p:cNvPr id="39940" name="Slide Number Placeholder 3"/>
          <p:cNvSpPr txBox="1">
            <a:spLocks noGrp="1"/>
          </p:cNvSpPr>
          <p:nvPr/>
        </p:nvSpPr>
        <p:spPr bwMode="auto">
          <a:xfrm>
            <a:off x="3885681" y="8685235"/>
            <a:ext cx="297076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94" tIns="45598" rIns="91194" bIns="45598" anchor="b"/>
          <a:lstStyle>
            <a:lvl1pPr defTabSz="925513" eaLnBrk="0" hangingPunct="0">
              <a:defRPr sz="2400">
                <a:solidFill>
                  <a:schemeClr val="tx1"/>
                </a:solidFill>
                <a:latin typeface="Arial" charset="0"/>
                <a:ea typeface="ＭＳ Ｐゴシック" charset="0"/>
                <a:cs typeface="Arial" charset="0"/>
              </a:defRPr>
            </a:lvl1pPr>
            <a:lvl2pPr marL="37931725" indent="-37474525" defTabSz="925513"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r" eaLnBrk="1" hangingPunct="1">
              <a:lnSpc>
                <a:spcPct val="100000"/>
              </a:lnSpc>
              <a:buClrTx/>
              <a:buFontTx/>
              <a:buNone/>
            </a:pPr>
            <a:fld id="{523052E6-CFA8-C142-99A9-059C657FD696}" type="slidenum">
              <a:rPr lang="en-US" sz="1000" b="1"/>
              <a:pPr algn="r" eaLnBrk="1" hangingPunct="1">
                <a:lnSpc>
                  <a:spcPct val="100000"/>
                </a:lnSpc>
                <a:buClrTx/>
                <a:buFontTx/>
                <a:buNone/>
              </a:pPr>
              <a:t>33</a:t>
            </a:fld>
            <a:endParaRPr lang="en-US" sz="1000"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&lt;jra&gt;WBM, Compass, SOMA will have almost no leverage with customers doing municipal strategic planning. This just doesn’t address their primary concerns – target groups/outcomes (contrast with other businesses that are shareholder/profit motivated). </a:t>
            </a:r>
          </a:p>
          <a:p>
            <a:endParaRPr lang="en-US">
              <a:latin typeface="Calibri" charset="0"/>
            </a:endParaRPr>
          </a:p>
          <a:p>
            <a:r>
              <a:rPr lang="en-US">
                <a:latin typeface="Calibri" charset="0"/>
              </a:rPr>
              <a:t>Rather these stakeholders may find MRM more compelling as it addresses their municipal business architecture at the constituent level, not at the IT solution level. </a:t>
            </a:r>
          </a:p>
          <a:p>
            <a:endParaRPr lang="en-US">
              <a:latin typeface="Calibri" charset="0"/>
            </a:endParaRPr>
          </a:p>
          <a:p>
            <a:r>
              <a:rPr lang="en-US">
                <a:latin typeface="Calibri" charset="0"/>
              </a:rPr>
              <a:t>Then we follow up with ABA (and other approaches for enterprise and solution architecture, design, construction and deployment, operational platforms, business intelligence, etc.) to optimize how the municipality actually provides the services that are its target business architecture.&lt;/jra&gt;</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B26418-9F39-9E4D-A9FF-359CFDEF8ABC}" type="slidenum">
              <a:rPr lang="en-US">
                <a:latin typeface="Calibri" charset="0"/>
              </a:rPr>
              <a:pPr eaLnBrk="1" hangingPunct="1"/>
              <a:t>6</a:t>
            </a:fld>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&lt;jra&gt;WBM, Compass, SOMA will have almost no leverage with customers doing municipal strategic planning. This just doesn’t address their primary concerns – target groups/outcomes (contrast with other businesses that are shareholder/profit motivated). </a:t>
            </a:r>
          </a:p>
          <a:p>
            <a:endParaRPr lang="en-US">
              <a:latin typeface="Calibri" charset="0"/>
            </a:endParaRPr>
          </a:p>
          <a:p>
            <a:r>
              <a:rPr lang="en-US">
                <a:latin typeface="Calibri" charset="0"/>
              </a:rPr>
              <a:t>Rather these stakeholders may find MRM more compelling as it addresses their municipal business architecture at the constituent level, not at the IT solution level. </a:t>
            </a:r>
          </a:p>
          <a:p>
            <a:endParaRPr lang="en-US">
              <a:latin typeface="Calibri" charset="0"/>
            </a:endParaRPr>
          </a:p>
          <a:p>
            <a:r>
              <a:rPr lang="en-US">
                <a:latin typeface="Calibri" charset="0"/>
              </a:rPr>
              <a:t>Then we follow up with ABA (and other approaches for enterprise and solution architecture, design, construction and deployment, operational platforms, business intelligence, etc.) to optimize how the municipality actually provides the services that are its target business architecture.&lt;/jra&gt;</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D2EFC18-FB4B-1C44-96CA-576F4DA505FA}" type="slidenum">
              <a:rPr lang="en-US">
                <a:latin typeface="Calibri" charset="0"/>
              </a:rPr>
              <a:pPr eaLnBrk="1" hangingPunct="1"/>
              <a:t>7</a:t>
            </a:fld>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Crawl:</a:t>
            </a:r>
            <a:r>
              <a:rPr lang="en-US" baseline="0" dirty="0" smtClean="0"/>
              <a:t> at least some integration so its possible to move from one to another –in some progression or in case one doesn’t work out well. Conceptual, no actual exchange of data or integration.</a:t>
            </a:r>
          </a:p>
          <a:p>
            <a:r>
              <a:rPr lang="en-US" baseline="0" dirty="0" smtClean="0"/>
              <a:t> Define the relationships and how we would use them</a:t>
            </a:r>
          </a:p>
          <a:p>
            <a:endParaRPr lang="en-US" baseline="0" dirty="0" smtClean="0"/>
          </a:p>
          <a:p>
            <a:r>
              <a:rPr lang="en-US" baseline="0" dirty="0" smtClean="0"/>
              <a:t>Walk: file interchange and converters</a:t>
            </a:r>
          </a:p>
          <a:p>
            <a:endParaRPr lang="en-US" baseline="0" dirty="0" smtClean="0"/>
          </a:p>
          <a:p>
            <a:r>
              <a:rPr lang="en-US" baseline="0" dirty="0" smtClean="0"/>
              <a:t>Run: product integration around OSLC MRM resource? For more complete integration.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C42395B8-5B68-FF47-A116-216A30ED6229}" type="slidenum">
              <a:rPr lang="en-US">
                <a:solidFill>
                  <a:srgbClr val="0000FF"/>
                </a:solidFill>
                <a:latin typeface="Calibri"/>
              </a:rPr>
              <a:pPr/>
              <a:t>8</a:t>
            </a:fld>
            <a:endParaRPr lang="en-US">
              <a:solidFill>
                <a:srgbClr val="0000FF"/>
              </a:solidFill>
              <a:latin typeface="Calibri"/>
            </a:endParaRPr>
          </a:p>
        </p:txBody>
      </p:sp>
    </p:spTree>
    <p:extLst>
      <p:ext uri="{BB962C8B-B14F-4D97-AF65-F5344CB8AC3E}">
        <p14:creationId xmlns:p14="http://schemas.microsoft.com/office/powerpoint/2010/main" val="342768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CBM</a:t>
            </a:r>
            <a:r>
              <a:rPr lang="en-US" baseline="0" dirty="0" smtClean="0"/>
              <a:t> component describes the people, processes, information, services and technology that define a contribution to business performance in some competency</a:t>
            </a:r>
          </a:p>
          <a:p>
            <a:pPr marL="171450" indent="-171450">
              <a:buFont typeface="Arial"/>
              <a:buChar char="•"/>
            </a:pPr>
            <a:r>
              <a:rPr lang="en-US" baseline="0" dirty="0" smtClean="0"/>
              <a:t>Heat maps support the assessment of component contribution to business performance</a:t>
            </a:r>
          </a:p>
          <a:p>
            <a:pPr marL="171450" indent="-171450">
              <a:buFont typeface="Arial"/>
              <a:buChar char="•"/>
            </a:pPr>
            <a:r>
              <a:rPr lang="en-US" baseline="0" dirty="0" smtClean="0"/>
              <a:t>Different heap maps can be used to address different stakeholder concerns and can be overlaid to explore combined concerns</a:t>
            </a:r>
          </a:p>
          <a:p>
            <a:pPr marL="171450" indent="-171450">
              <a:buFont typeface="Arial"/>
              <a:buChar char="•"/>
            </a:pPr>
            <a:r>
              <a:rPr lang="en-US" baseline="0" dirty="0" smtClean="0"/>
              <a:t>CBM map can be used to help understand the linkage between components to create a prioritized portfolio of business transformation initiatives – informed by hot items in the heat map</a:t>
            </a:r>
          </a:p>
          <a:p>
            <a:pPr marL="171450" indent="-171450">
              <a:buFont typeface="Arial"/>
              <a:buChar char="•"/>
            </a:pPr>
            <a:r>
              <a:rPr lang="en-US" baseline="0" dirty="0" smtClean="0"/>
              <a:t>Link to SOMA helps eliminate the gaps between strategy and IT implementation</a:t>
            </a:r>
          </a:p>
          <a:p>
            <a:pPr marL="171450" indent="-171450">
              <a:buFont typeface="Arial"/>
              <a:buChar char="•"/>
            </a:pPr>
            <a:endParaRPr lang="en-US" baseline="0" dirty="0" smtClean="0"/>
          </a:p>
          <a:p>
            <a:pPr marL="171450" indent="-171450">
              <a:buFont typeface="Arial"/>
              <a:buChar char="•"/>
            </a:pPr>
            <a:r>
              <a:rPr lang="en-US" baseline="0" dirty="0" smtClean="0"/>
              <a:t>MRM Process Type has Delivering, Monitoring and Planning which corresponds closely to CBM Accountabilities – but doesn’t apply to MRM Service since services are intended to produce outputs that contributes to an outcome that address a target group’s needs. But maybe this could be adapted to broaden MRM to separate different aspects of services effecting different target groups (those responsible for planning and monitoring for example).</a:t>
            </a:r>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C42395B8-5B68-FF47-A116-216A30ED6229}" type="slidenum">
              <a:rPr lang="en-US">
                <a:solidFill>
                  <a:srgbClr val="0000FF"/>
                </a:solidFill>
                <a:latin typeface="Calibri"/>
              </a:rPr>
              <a:pPr/>
              <a:t>9</a:t>
            </a:fld>
            <a:endParaRPr lang="en-US">
              <a:solidFill>
                <a:srgbClr val="0000FF"/>
              </a:solidFill>
              <a:latin typeface="Calibri"/>
            </a:endParaRPr>
          </a:p>
        </p:txBody>
      </p:sp>
    </p:spTree>
    <p:extLst>
      <p:ext uri="{BB962C8B-B14F-4D97-AF65-F5344CB8AC3E}">
        <p14:creationId xmlns:p14="http://schemas.microsoft.com/office/powerpoint/2010/main" val="348573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B0A10C-AA72-B644-B4BC-FC844EBEBF6C}" type="slidenum">
              <a:rPr lang="en-US"/>
              <a:pPr/>
              <a:t>10</a:t>
            </a:fld>
            <a:endParaRPr lang="en-US"/>
          </a:p>
        </p:txBody>
      </p:sp>
      <p:sp>
        <p:nvSpPr>
          <p:cNvPr id="4633602" name="Rectangle 2"/>
          <p:cNvSpPr>
            <a:spLocks noGrp="1" noRot="1" noChangeAspect="1" noChangeArrowheads="1" noTextEdit="1"/>
          </p:cNvSpPr>
          <p:nvPr>
            <p:ph type="sldImg"/>
          </p:nvPr>
        </p:nvSpPr>
        <p:spPr>
          <a:xfrm>
            <a:off x="1146175" y="685800"/>
            <a:ext cx="4570413" cy="3429000"/>
          </a:xfrm>
          <a:ln/>
          <a:extLst>
            <a:ext uri="{FAA26D3D-D897-4be2-8F04-BA451C77F1D7}">
              <ma14:placeholderFlag xmlns:ma14="http://schemas.microsoft.com/office/mac/drawingml/2011/main" val="1"/>
            </a:ext>
          </a:extLst>
        </p:spPr>
      </p:sp>
      <p:sp>
        <p:nvSpPr>
          <p:cNvPr id="4633603" name="Rectangle 3"/>
          <p:cNvSpPr>
            <a:spLocks noGrp="1" noChangeArrowheads="1"/>
          </p:cNvSpPr>
          <p:nvPr>
            <p:ph type="body" idx="1"/>
          </p:nvPr>
        </p:nvSpPr>
        <p:spPr>
          <a:xfrm>
            <a:off x="685186" y="4342631"/>
            <a:ext cx="5487629" cy="4116339"/>
          </a:xfrm>
        </p:spPr>
        <p:txBody>
          <a:bodyPr/>
          <a:lstStyle/>
          <a:p>
            <a:r>
              <a:rPr lang="en-US" dirty="0" smtClean="0"/>
              <a:t>Modifying</a:t>
            </a:r>
            <a:r>
              <a:rPr lang="en-US" baseline="0" dirty="0" smtClean="0"/>
              <a:t> the SOA Lifecycle”</a:t>
            </a:r>
            <a:endParaRPr lang="en-US" dirty="0" smtClean="0"/>
          </a:p>
          <a:p>
            <a:pPr marL="171450" lvl="0" indent="-171450">
              <a:buFont typeface="Arial"/>
              <a:buChar char="•"/>
            </a:pPr>
            <a:r>
              <a:rPr lang="en-US" dirty="0" smtClean="0"/>
              <a:t>Model</a:t>
            </a:r>
            <a:r>
              <a:rPr lang="en-US" baseline="0" dirty="0" smtClean="0"/>
              <a:t> – Strategic Planning</a:t>
            </a:r>
          </a:p>
          <a:p>
            <a:pPr marL="171450" lvl="0" indent="-171450">
              <a:buFont typeface="Arial"/>
              <a:buChar char="•"/>
            </a:pPr>
            <a:r>
              <a:rPr lang="en-US" baseline="0" dirty="0" smtClean="0"/>
              <a:t>Assemble – Solution Design and Construction</a:t>
            </a:r>
          </a:p>
          <a:p>
            <a:pPr marL="171450" lvl="0" indent="-171450">
              <a:buFont typeface="Arial"/>
              <a:buChar char="•"/>
            </a:pPr>
            <a:r>
              <a:rPr lang="en-US" baseline="0" dirty="0" smtClean="0"/>
              <a:t>Deploy – Operational Platform</a:t>
            </a:r>
          </a:p>
          <a:p>
            <a:pPr marL="171450" lvl="0" indent="-171450">
              <a:buFont typeface="Arial"/>
              <a:buChar char="•"/>
            </a:pPr>
            <a:r>
              <a:rPr lang="en-US" baseline="0" dirty="0" smtClean="0"/>
              <a:t>Manage – Business Analytics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Business Analytics</a:t>
            </a:r>
            <a:r>
              <a:rPr lang="en-US" baseline="0" dirty="0" smtClean="0"/>
              <a:t> for Municipal Government</a:t>
            </a:r>
          </a:p>
          <a:p>
            <a:pPr>
              <a:buFont typeface="Arial"/>
              <a:buChar char="•"/>
            </a:pPr>
            <a:r>
              <a:rPr lang="en-US" baseline="0" dirty="0" smtClean="0"/>
              <a:t>Provides an effective means of analyzing operational information to enable effective management within the current global financial and economic environment to lay a foundation to build a better future</a:t>
            </a:r>
          </a:p>
          <a:p>
            <a:pPr>
              <a:buFont typeface="Arial"/>
              <a:buChar char="•"/>
            </a:pPr>
            <a:r>
              <a:rPr lang="en-US" baseline="0" dirty="0" smtClean="0"/>
              <a:t>Enables collaboration within and across governments and target communities for policy development, planning, execution and management</a:t>
            </a:r>
            <a:endParaRPr lang="en-US" dirty="0" smtClean="0"/>
          </a:p>
          <a:p>
            <a:endParaRPr lang="en-US" dirty="0" smtClean="0"/>
          </a:p>
          <a:p>
            <a:r>
              <a:rPr lang="en-US" dirty="0" smtClean="0"/>
              <a:t>Physical</a:t>
            </a:r>
            <a:r>
              <a:rPr lang="en-US" baseline="0" dirty="0" smtClean="0"/>
              <a:t> Meets Digital supports Smarter Cities Command and Control to automate and manage public service sub-systems using a collaborative environment that enables a city’s core systems to become smarter:</a:t>
            </a:r>
          </a:p>
          <a:p>
            <a:pPr lvl="0">
              <a:lnSpc>
                <a:spcPct val="84000"/>
              </a:lnSpc>
              <a:spcBef>
                <a:spcPct val="20000"/>
              </a:spcBef>
              <a:buClr>
                <a:srgbClr val="669900"/>
              </a:buClr>
              <a:buFont typeface="Wingdings" charset="2"/>
              <a:buChar char="§"/>
            </a:pPr>
            <a:r>
              <a:rPr lang="en-US" sz="1400" dirty="0">
                <a:ea typeface="MS PGothic" pitchFamily="34" charset="-128"/>
              </a:rPr>
              <a:t>Collect, Filter and Manage the Right Kind of Data</a:t>
            </a:r>
          </a:p>
          <a:p>
            <a:pPr lvl="0">
              <a:lnSpc>
                <a:spcPct val="84000"/>
              </a:lnSpc>
              <a:spcBef>
                <a:spcPct val="20000"/>
              </a:spcBef>
              <a:buClr>
                <a:srgbClr val="669900"/>
              </a:buClr>
              <a:buFont typeface="Wingdings" charset="2"/>
              <a:buChar char="§"/>
            </a:pPr>
            <a:r>
              <a:rPr lang="en-US" sz="1400" dirty="0">
                <a:ea typeface="MS PGothic" pitchFamily="34" charset="-128"/>
              </a:rPr>
              <a:t>Integrate, Analyze and </a:t>
            </a:r>
            <a:r>
              <a:rPr lang="en-US" sz="1400" dirty="0" err="1">
                <a:ea typeface="MS PGothic" pitchFamily="34" charset="-128"/>
              </a:rPr>
              <a:t>Operationalize</a:t>
            </a:r>
            <a:r>
              <a:rPr lang="en-US" sz="1400" dirty="0">
                <a:ea typeface="MS PGothic" pitchFamily="34" charset="-128"/>
              </a:rPr>
              <a:t> the Data</a:t>
            </a:r>
          </a:p>
          <a:p>
            <a:pPr lvl="0">
              <a:lnSpc>
                <a:spcPct val="84000"/>
              </a:lnSpc>
              <a:spcBef>
                <a:spcPct val="20000"/>
              </a:spcBef>
              <a:buClr>
                <a:srgbClr val="669900"/>
              </a:buClr>
              <a:buFont typeface="Wingdings" charset="2"/>
              <a:buChar char="§"/>
            </a:pPr>
            <a:r>
              <a:rPr lang="en-US" sz="1400" dirty="0">
                <a:ea typeface="MS PGothic" pitchFamily="34" charset="-128"/>
              </a:rPr>
              <a:t>Optimize Citywide Systems to Achieve Desired Behavior</a:t>
            </a:r>
          </a:p>
          <a:p>
            <a:endParaRPr lang="en-US" dirty="0" smtClean="0"/>
          </a:p>
          <a:p>
            <a:r>
              <a:rPr lang="en-US" dirty="0" smtClean="0"/>
              <a:t>The Triton Platform can accelerate</a:t>
            </a:r>
            <a:r>
              <a:rPr lang="en-US" baseline="0" dirty="0" smtClean="0"/>
              <a:t> time-to-value for municipal IT solutions</a:t>
            </a:r>
            <a:endParaRPr lang="en-US" dirty="0" smtClean="0"/>
          </a:p>
          <a:p>
            <a:pPr eaLnBrk="1" hangingPunct="1">
              <a:buFont typeface="Arial"/>
              <a:buChar char="•"/>
            </a:pPr>
            <a:r>
              <a:rPr lang="en-GB" b="1" dirty="0">
                <a:ea typeface="Arial" charset="0"/>
                <a:cs typeface="Arial" charset="0"/>
              </a:rPr>
              <a:t>What it is:</a:t>
            </a:r>
            <a:r>
              <a:rPr lang="en-GB" dirty="0">
                <a:ea typeface="Arial" charset="0"/>
                <a:cs typeface="Arial" charset="0"/>
              </a:rPr>
              <a:t> “Triton” is a </a:t>
            </a:r>
            <a:r>
              <a:rPr lang="en-GB" u="sng" dirty="0">
                <a:ea typeface="Arial" charset="0"/>
                <a:cs typeface="Arial" charset="0"/>
              </a:rPr>
              <a:t>SWG asset from IBM</a:t>
            </a:r>
            <a:r>
              <a:rPr lang="en-GB" dirty="0">
                <a:ea typeface="Arial" charset="0"/>
                <a:cs typeface="Arial" charset="0"/>
              </a:rPr>
              <a:t>  providing an</a:t>
            </a:r>
            <a:r>
              <a:rPr lang="en-GB" u="sng" dirty="0">
                <a:ea typeface="Arial" charset="0"/>
                <a:cs typeface="Arial" charset="0"/>
              </a:rPr>
              <a:t> accelerated delivery of a SOA Foundation Infrastructure</a:t>
            </a:r>
            <a:r>
              <a:rPr lang="en-GB" dirty="0">
                <a:ea typeface="Arial" charset="0"/>
                <a:cs typeface="Arial" charset="0"/>
              </a:rPr>
              <a:t> utilizing IBM Intellectual Property Assets including the </a:t>
            </a:r>
            <a:r>
              <a:rPr lang="en-GB" u="sng" dirty="0">
                <a:ea typeface="Arial" charset="0"/>
                <a:cs typeface="Arial" charset="0"/>
              </a:rPr>
              <a:t>Installation, Configuration and applicable implementation assets</a:t>
            </a:r>
            <a:r>
              <a:rPr lang="en-GB" dirty="0">
                <a:ea typeface="Arial" charset="0"/>
                <a:cs typeface="Arial" charset="0"/>
              </a:rPr>
              <a:t> necessary to provide a fully functional SOA Foundation</a:t>
            </a:r>
          </a:p>
          <a:p>
            <a:pPr eaLnBrk="1" hangingPunct="1">
              <a:buFont typeface="Arial"/>
              <a:buChar char="•"/>
            </a:pPr>
            <a:r>
              <a:rPr lang="en-GB" b="1" dirty="0">
                <a:ea typeface="Arial" charset="0"/>
                <a:cs typeface="Arial" charset="0"/>
              </a:rPr>
              <a:t>What it does: </a:t>
            </a:r>
            <a:r>
              <a:rPr lang="en-GB" dirty="0">
                <a:ea typeface="Arial" charset="0"/>
                <a:cs typeface="Arial" charset="0"/>
              </a:rPr>
              <a:t>Enable </a:t>
            </a:r>
            <a:r>
              <a:rPr lang="en-GB" u="sng" dirty="0">
                <a:ea typeface="Arial" charset="0"/>
                <a:cs typeface="Arial" charset="0"/>
              </a:rPr>
              <a:t>delivery excellence</a:t>
            </a:r>
            <a:r>
              <a:rPr lang="en-GB" dirty="0">
                <a:ea typeface="Arial" charset="0"/>
                <a:cs typeface="Arial" charset="0"/>
              </a:rPr>
              <a:t> in </a:t>
            </a:r>
            <a:r>
              <a:rPr lang="en-GB" u="sng" dirty="0">
                <a:ea typeface="Arial" charset="0"/>
                <a:cs typeface="Arial" charset="0"/>
              </a:rPr>
              <a:t>delivering a SOA infrastructure</a:t>
            </a:r>
            <a:r>
              <a:rPr lang="en-GB" dirty="0">
                <a:ea typeface="Arial" charset="0"/>
                <a:cs typeface="Arial" charset="0"/>
              </a:rPr>
              <a:t> by leveraging SOA Implementation Requirements, best practices, documentation, scripts, effectively utilizing </a:t>
            </a:r>
            <a:r>
              <a:rPr lang="en-GB" u="sng" dirty="0">
                <a:ea typeface="Arial" charset="0"/>
                <a:cs typeface="Arial" charset="0"/>
              </a:rPr>
              <a:t>harvested implementation assets</a:t>
            </a:r>
          </a:p>
          <a:p>
            <a:pPr eaLnBrk="1" hangingPunct="1">
              <a:buFont typeface="Arial"/>
              <a:buChar char="•"/>
            </a:pPr>
            <a:r>
              <a:rPr lang="en-GB" b="1" dirty="0">
                <a:ea typeface="Arial" charset="0"/>
                <a:cs typeface="Arial" charset="0"/>
              </a:rPr>
              <a:t>Why use it:</a:t>
            </a:r>
            <a:r>
              <a:rPr lang="en-GB" dirty="0">
                <a:ea typeface="Arial" charset="0"/>
                <a:cs typeface="Arial" charset="0"/>
              </a:rPr>
              <a:t>  </a:t>
            </a:r>
            <a:r>
              <a:rPr lang="en-GB" u="sng" dirty="0">
                <a:ea typeface="Arial" charset="0"/>
                <a:cs typeface="Arial" charset="0"/>
              </a:rPr>
              <a:t>To accelerate implementations</a:t>
            </a:r>
            <a:r>
              <a:rPr lang="en-GB" dirty="0">
                <a:ea typeface="Arial" charset="0"/>
                <a:cs typeface="Arial" charset="0"/>
              </a:rPr>
              <a:t> (calendar and overall person/year effort) and </a:t>
            </a:r>
            <a:r>
              <a:rPr lang="en-GB" u="sng" dirty="0">
                <a:ea typeface="Arial" charset="0"/>
                <a:cs typeface="Arial" charset="0"/>
              </a:rPr>
              <a:t>lower risk</a:t>
            </a:r>
            <a:r>
              <a:rPr lang="en-GB" dirty="0">
                <a:ea typeface="Arial" charset="0"/>
                <a:cs typeface="Arial" charset="0"/>
              </a:rPr>
              <a:t>, and leverage SOA best practices from across IBM globally.</a:t>
            </a:r>
            <a:r>
              <a:rPr lang="en-GB" b="1" u="sng" dirty="0">
                <a:ea typeface="Arial" charset="0"/>
                <a:cs typeface="Arial" charset="0"/>
              </a:rPr>
              <a:t> </a:t>
            </a:r>
          </a:p>
          <a:p>
            <a:pPr eaLnBrk="1" hangingPunct="1">
              <a:buFont typeface="Arial"/>
              <a:buChar char="•"/>
            </a:pPr>
            <a:r>
              <a:rPr lang="en-GB" b="1" dirty="0">
                <a:ea typeface="Arial" charset="0"/>
                <a:cs typeface="Arial" charset="0"/>
              </a:rPr>
              <a:t>Goal:  </a:t>
            </a:r>
            <a:r>
              <a:rPr lang="en-GB" dirty="0">
                <a:ea typeface="Arial" charset="0"/>
                <a:cs typeface="Arial" charset="0"/>
              </a:rPr>
              <a:t>Delivery of </a:t>
            </a:r>
            <a:r>
              <a:rPr lang="en-GB" u="sng" dirty="0">
                <a:ea typeface="Arial" charset="0"/>
                <a:cs typeface="Arial" charset="0"/>
              </a:rPr>
              <a:t>SOA Infrastructure Functionality (as Working Vehicle)</a:t>
            </a:r>
            <a:r>
              <a:rPr lang="en-GB" dirty="0">
                <a:ea typeface="Arial" charset="0"/>
                <a:cs typeface="Arial" charset="0"/>
              </a:rPr>
              <a:t> </a:t>
            </a:r>
            <a:r>
              <a:rPr lang="en-GB" dirty="0" err="1">
                <a:ea typeface="Arial" charset="0"/>
                <a:cs typeface="Arial" charset="0"/>
              </a:rPr>
              <a:t>vs</a:t>
            </a:r>
            <a:r>
              <a:rPr lang="en-GB" dirty="0">
                <a:ea typeface="Arial" charset="0"/>
                <a:cs typeface="Arial" charset="0"/>
              </a:rPr>
              <a:t>, </a:t>
            </a:r>
            <a:r>
              <a:rPr lang="en-GB" u="sng" dirty="0">
                <a:ea typeface="Arial" charset="0"/>
                <a:cs typeface="Arial" charset="0"/>
              </a:rPr>
              <a:t>SOA “Do it yourself Kit” (Pile of Vehicle Parts &amp; Assembly Instructions &amp; Project Plan &amp; Crossed Fingers &amp; No assurance it will meet functional requirements and be delivered on time/on budget….if ever.)</a:t>
            </a:r>
          </a:p>
          <a:p>
            <a:endParaRPr lang="en-US" dirty="0"/>
          </a:p>
        </p:txBody>
      </p:sp>
      <p:sp>
        <p:nvSpPr>
          <p:cNvPr id="4" name="Slide Number Placeholder 3"/>
          <p:cNvSpPr>
            <a:spLocks noGrp="1"/>
          </p:cNvSpPr>
          <p:nvPr>
            <p:ph type="sldNum" sz="quarter" idx="10"/>
          </p:nvPr>
        </p:nvSpPr>
        <p:spPr/>
        <p:txBody>
          <a:bodyPr/>
          <a:lstStyle/>
          <a:p>
            <a:pPr>
              <a:buClr>
                <a:srgbClr val="C0504D"/>
              </a:buClr>
              <a:defRPr/>
            </a:pPr>
            <a:fld id="{0CA623C9-6B06-3B4F-A32C-86E9395AAE82}" type="slidenum">
              <a:rPr lang="fr-CA" smtClean="0">
                <a:solidFill>
                  <a:prstClr val="black"/>
                </a:solidFill>
              </a:rPr>
              <a:pPr>
                <a:buClr>
                  <a:srgbClr val="C0504D"/>
                </a:buClr>
                <a:defRPr/>
              </a:pPr>
              <a:t>11</a:t>
            </a:fld>
            <a:endParaRPr lang="fr-CA">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rtl="0"/>
            <a:endParaRPr lang="en-CA" sz="600" b="1" i="1" dirty="0">
              <a:solidFill>
                <a:srgbClr val="000000"/>
              </a:solidFill>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EFEFEF"/>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blackWhite">
          <a:xfrm>
            <a:off x="0" y="0"/>
            <a:ext cx="9144000" cy="1690688"/>
          </a:xfrm>
          <a:prstGeom prst="rect">
            <a:avLst/>
          </a:prstGeom>
          <a:solidFill>
            <a:schemeClr val="accent1"/>
          </a:solidFill>
          <a:ln w="9525">
            <a:solidFill>
              <a:schemeClr val="accent1"/>
            </a:solid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grpSp>
        <p:nvGrpSpPr>
          <p:cNvPr id="5" name="Group 3"/>
          <p:cNvGrpSpPr>
            <a:grpSpLocks/>
          </p:cNvGrpSpPr>
          <p:nvPr/>
        </p:nvGrpSpPr>
        <p:grpSpPr bwMode="auto">
          <a:xfrm>
            <a:off x="7673975" y="687388"/>
            <a:ext cx="1162050" cy="558800"/>
            <a:chOff x="4738" y="433"/>
            <a:chExt cx="732" cy="352"/>
          </a:xfrm>
        </p:grpSpPr>
        <p:pic>
          <p:nvPicPr>
            <p:cNvPr id="6" name="Picture 4" descr="ibm_white_logo_300dpi"/>
            <p:cNvPicPr>
              <a:picLocks noChangeAspect="1" noChangeArrowheads="1"/>
            </p:cNvPicPr>
            <p:nvPr/>
          </p:nvPicPr>
          <p:blipFill>
            <a:blip r:embed="rId2">
              <a:clrChange>
                <a:clrFrom>
                  <a:srgbClr val="7889FB"/>
                </a:clrFrom>
                <a:clrTo>
                  <a:srgbClr val="7889FB">
                    <a:alpha val="0"/>
                  </a:srgbClr>
                </a:clrTo>
              </a:clrChange>
            </a:blip>
            <a:srcRect r="6470"/>
            <a:stretch>
              <a:fillRect/>
            </a:stretch>
          </p:blipFill>
          <p:spPr bwMode="invGray">
            <a:xfrm>
              <a:off x="4738" y="433"/>
              <a:ext cx="632" cy="252"/>
            </a:xfrm>
            <a:prstGeom prst="rect">
              <a:avLst/>
            </a:prstGeom>
            <a:noFill/>
            <a:ln w="9525">
              <a:noFill/>
              <a:miter lim="800000"/>
              <a:headEnd/>
              <a:tailEnd/>
            </a:ln>
          </p:spPr>
        </p:pic>
        <p:sp>
          <p:nvSpPr>
            <p:cNvPr id="7" name="Rectangle 5"/>
            <p:cNvSpPr>
              <a:spLocks noChangeArrowheads="1"/>
            </p:cNvSpPr>
            <p:nvPr/>
          </p:nvSpPr>
          <p:spPr bwMode="black">
            <a:xfrm>
              <a:off x="5325" y="611"/>
              <a:ext cx="145" cy="174"/>
            </a:xfrm>
            <a:prstGeom prst="rect">
              <a:avLst/>
            </a:prstGeom>
            <a:noFill/>
            <a:ln w="9525">
              <a:noFill/>
              <a:miter lim="800000"/>
              <a:headEnd/>
              <a:tailEnd/>
            </a:ln>
            <a:effectLst/>
          </p:spPr>
          <p:txBody>
            <a:bodyPr>
              <a:prstTxWarp prst="textNoShape">
                <a:avLst/>
              </a:prstTxWarp>
              <a:spAutoFit/>
            </a:bodyPr>
            <a:lstStyle/>
            <a:p>
              <a:pPr algn="r" defTabSz="914400" eaLnBrk="0" fontAlgn="base" hangingPunct="0">
                <a:spcBef>
                  <a:spcPct val="0"/>
                </a:spcBef>
                <a:spcAft>
                  <a:spcPct val="0"/>
                </a:spcAft>
                <a:defRPr/>
              </a:pPr>
              <a:r>
                <a:rPr lang="en-US" sz="600">
                  <a:solidFill>
                    <a:srgbClr val="FFFFFF"/>
                  </a:solidFill>
                  <a:latin typeface="Arial" charset="0"/>
                  <a:ea typeface="Arial" charset="0"/>
                  <a:cs typeface="Arial" charset="0"/>
                </a:rPr>
                <a:t>®</a:t>
              </a:r>
            </a:p>
            <a:p>
              <a:pPr algn="r" defTabSz="914400" eaLnBrk="0" fontAlgn="base" hangingPunct="0">
                <a:spcBef>
                  <a:spcPct val="0"/>
                </a:spcBef>
                <a:spcAft>
                  <a:spcPct val="0"/>
                </a:spcAft>
                <a:defRPr/>
              </a:pPr>
              <a:endParaRPr lang="en-US" sz="600">
                <a:solidFill>
                  <a:srgbClr val="FFFFFF"/>
                </a:solidFill>
                <a:latin typeface="Arial" charset="0"/>
                <a:ea typeface="Arial" charset="0"/>
                <a:cs typeface="Arial" charset="0"/>
              </a:endParaRPr>
            </a:p>
          </p:txBody>
        </p:sp>
      </p:grpSp>
      <p:sp>
        <p:nvSpPr>
          <p:cNvPr id="8" name="Rectangle 6"/>
          <p:cNvSpPr>
            <a:spLocks noChangeArrowheads="1"/>
          </p:cNvSpPr>
          <p:nvPr/>
        </p:nvSpPr>
        <p:spPr bwMode="blackWhite">
          <a:xfrm>
            <a:off x="0" y="5153025"/>
            <a:ext cx="9144000" cy="1760538"/>
          </a:xfrm>
          <a:prstGeom prst="rect">
            <a:avLst/>
          </a:prstGeom>
          <a:solidFill>
            <a:schemeClr val="accent1"/>
          </a:solidFill>
          <a:ln w="9525">
            <a:no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pic>
        <p:nvPicPr>
          <p:cNvPr id="9" name="Picture 7"/>
          <p:cNvPicPr>
            <a:picLocks noChangeAspect="1" noChangeArrowheads="1"/>
          </p:cNvPicPr>
          <p:nvPr/>
        </p:nvPicPr>
        <p:blipFill>
          <a:blip r:embed="rId3"/>
          <a:srcRect/>
          <a:stretch>
            <a:fillRect/>
          </a:stretch>
        </p:blipFill>
        <p:spPr bwMode="auto">
          <a:xfrm>
            <a:off x="0" y="4778375"/>
            <a:ext cx="9142413" cy="377825"/>
          </a:xfrm>
          <a:prstGeom prst="rect">
            <a:avLst/>
          </a:prstGeom>
          <a:noFill/>
          <a:ln w="9525">
            <a:noFill/>
            <a:miter lim="800000"/>
            <a:headEnd/>
            <a:tailEnd/>
          </a:ln>
        </p:spPr>
      </p:pic>
      <p:sp>
        <p:nvSpPr>
          <p:cNvPr id="10" name="Rectangle 10"/>
          <p:cNvSpPr>
            <a:spLocks noChangeArrowheads="1"/>
          </p:cNvSpPr>
          <p:nvPr/>
        </p:nvSpPr>
        <p:spPr bwMode="black">
          <a:xfrm>
            <a:off x="2032000" y="1301750"/>
            <a:ext cx="4103688" cy="306388"/>
          </a:xfrm>
          <a:prstGeom prst="rect">
            <a:avLst/>
          </a:prstGeom>
          <a:noFill/>
          <a:ln w="9525" algn="ctr">
            <a:noFill/>
            <a:miter lim="800000"/>
            <a:headEnd/>
            <a:tailEnd/>
          </a:ln>
          <a:effectLst/>
        </p:spPr>
        <p:txBody>
          <a:bodyPr lIns="18288" tIns="18288" rIns="18288" bIns="18288" anchor="ctr"/>
          <a:lstStyle/>
          <a:p>
            <a:pPr marL="342900" indent="-342900" defTabSz="914400" fontAlgn="base">
              <a:lnSpc>
                <a:spcPct val="98000"/>
              </a:lnSpc>
              <a:spcBef>
                <a:spcPct val="20000"/>
              </a:spcBef>
              <a:spcAft>
                <a:spcPct val="0"/>
              </a:spcAft>
              <a:defRPr/>
            </a:pPr>
            <a:r>
              <a:rPr lang="en-US" altLang="en-US">
                <a:solidFill>
                  <a:srgbClr val="FFFFFF"/>
                </a:solidFill>
                <a:latin typeface="Arial" pitchFamily="34" charset="0"/>
                <a:ea typeface="Arial" charset="0"/>
                <a:cs typeface="Arial" pitchFamily="34" charset="0"/>
              </a:rPr>
              <a:t>IBM Software Group</a:t>
            </a:r>
          </a:p>
        </p:txBody>
      </p:sp>
      <p:sp>
        <p:nvSpPr>
          <p:cNvPr id="11" name="Line 11"/>
          <p:cNvSpPr>
            <a:spLocks noChangeShapeType="1"/>
          </p:cNvSpPr>
          <p:nvPr/>
        </p:nvSpPr>
        <p:spPr bwMode="black">
          <a:xfrm flipV="1">
            <a:off x="1887538" y="1362075"/>
            <a:ext cx="0" cy="328613"/>
          </a:xfrm>
          <a:prstGeom prst="line">
            <a:avLst/>
          </a:prstGeom>
          <a:noFill/>
          <a:ln w="12700">
            <a:solidFill>
              <a:srgbClr val="FFFFFF"/>
            </a:solidFill>
            <a:round/>
            <a:headEnd/>
            <a:tailEnd/>
          </a:ln>
          <a:effectLst/>
        </p:spPr>
        <p:txBody>
          <a:bodyP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sp>
        <p:nvSpPr>
          <p:cNvPr id="12" name="Rectangle 12"/>
          <p:cNvSpPr>
            <a:spLocks noChangeArrowheads="1"/>
          </p:cNvSpPr>
          <p:nvPr/>
        </p:nvSpPr>
        <p:spPr bwMode="black">
          <a:xfrm>
            <a:off x="7239000" y="6248400"/>
            <a:ext cx="1639888" cy="244475"/>
          </a:xfrm>
          <a:prstGeom prst="rect">
            <a:avLst/>
          </a:prstGeom>
          <a:noFill/>
          <a:ln w="9525">
            <a:noFill/>
            <a:miter lim="800000"/>
            <a:headEnd/>
            <a:tailEnd/>
          </a:ln>
          <a:effectLst/>
        </p:spPr>
        <p:txBody>
          <a:bodyPr>
            <a:spAutoFit/>
          </a:bodyPr>
          <a:lstStyle/>
          <a:p>
            <a:pPr algn="r" defTabSz="914400" eaLnBrk="0" fontAlgn="base" hangingPunct="0">
              <a:spcBef>
                <a:spcPct val="0"/>
              </a:spcBef>
              <a:spcAft>
                <a:spcPct val="0"/>
              </a:spcAft>
              <a:defRPr/>
            </a:pPr>
            <a:r>
              <a:rPr lang="en-US" altLang="en-US" sz="1000" dirty="0">
                <a:solidFill>
                  <a:srgbClr val="FFFFFF"/>
                </a:solidFill>
                <a:latin typeface="Arial" pitchFamily="34" charset="0"/>
                <a:ea typeface="Arial" charset="0"/>
                <a:cs typeface="Arial" pitchFamily="34" charset="0"/>
              </a:rPr>
              <a:t>2009 IBM Corporation</a:t>
            </a:r>
          </a:p>
        </p:txBody>
      </p:sp>
      <p:pic>
        <p:nvPicPr>
          <p:cNvPr id="13" name="Picture 13" descr="e©bizondemand_NEG"/>
          <p:cNvPicPr>
            <a:picLocks noChangeAspect="1" noChangeArrowheads="1"/>
          </p:cNvPicPr>
          <p:nvPr/>
        </p:nvPicPr>
        <p:blipFill>
          <a:blip r:embed="rId4"/>
          <a:srcRect/>
          <a:stretch>
            <a:fillRect/>
          </a:stretch>
        </p:blipFill>
        <p:spPr bwMode="black">
          <a:xfrm>
            <a:off x="6767513" y="5303838"/>
            <a:ext cx="2022475" cy="225425"/>
          </a:xfrm>
          <a:prstGeom prst="rect">
            <a:avLst/>
          </a:prstGeom>
          <a:noFill/>
          <a:ln w="9525">
            <a:noFill/>
            <a:miter lim="800000"/>
            <a:headEnd/>
            <a:tailEnd/>
          </a:ln>
        </p:spPr>
      </p:pic>
      <p:sp>
        <p:nvSpPr>
          <p:cNvPr id="9224" name="Rectangle 8"/>
          <p:cNvSpPr>
            <a:spLocks noGrp="1" noChangeArrowheads="1"/>
          </p:cNvSpPr>
          <p:nvPr>
            <p:ph type="ctrTitle"/>
          </p:nvPr>
        </p:nvSpPr>
        <p:spPr bwMode="black">
          <a:xfrm>
            <a:off x="390525" y="2493963"/>
            <a:ext cx="7954963" cy="476250"/>
          </a:xfrm>
        </p:spPr>
        <p:txBody>
          <a:bodyPr/>
          <a:lstStyle>
            <a:lvl1pPr>
              <a:defRPr>
                <a:solidFill>
                  <a:schemeClr val="tx1"/>
                </a:solidFill>
              </a:defRPr>
            </a:lvl1pPr>
          </a:lstStyle>
          <a:p>
            <a:r>
              <a:rPr lang="en-US" altLang="en-US"/>
              <a:t>Presentation Title</a:t>
            </a:r>
          </a:p>
        </p:txBody>
      </p:sp>
      <p:sp>
        <p:nvSpPr>
          <p:cNvPr id="9225" name="Rectangle 9"/>
          <p:cNvSpPr>
            <a:spLocks noGrp="1" noChangeArrowheads="1"/>
          </p:cNvSpPr>
          <p:nvPr>
            <p:ph type="subTitle" idx="1"/>
          </p:nvPr>
        </p:nvSpPr>
        <p:spPr bwMode="black">
          <a:xfrm>
            <a:off x="390525" y="3349625"/>
            <a:ext cx="7953375" cy="339725"/>
          </a:xfrm>
        </p:spPr>
        <p:txBody>
          <a:bodyPr>
            <a:spAutoFit/>
          </a:bodyPr>
          <a:lstStyle>
            <a:lvl1pPr marL="0" indent="0">
              <a:lnSpc>
                <a:spcPct val="90000"/>
              </a:lnSpc>
              <a:buFont typeface="Wingdings" pitchFamily="2" charset="2"/>
              <a:buNone/>
              <a:defRPr b="1" i="1"/>
            </a:lvl1pPr>
          </a:lstStyle>
          <a:p>
            <a:r>
              <a:rPr lang="en-US" altLang="en-US"/>
              <a:t>Presentation Subtitle</a:t>
            </a:r>
          </a:p>
        </p:txBody>
      </p:sp>
    </p:spTree>
    <p:extLst>
      <p:ext uri="{BB962C8B-B14F-4D97-AF65-F5344CB8AC3E}">
        <p14:creationId xmlns:p14="http://schemas.microsoft.com/office/powerpoint/2010/main" val="370215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08038"/>
            <a:ext cx="2119313"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3988" y="808038"/>
            <a:ext cx="6208712"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E030FF66-12F9-F44F-8241-F84EAF8745CA}" type="slidenum">
              <a:rPr lang="en-US"/>
              <a:pPr>
                <a:defRPr/>
              </a:pPr>
              <a:t>‹#›</a:t>
            </a:fld>
            <a:endParaRPr lang="en-US"/>
          </a:p>
        </p:txBody>
      </p:sp>
    </p:spTree>
    <p:extLst>
      <p:ext uri="{BB962C8B-B14F-4D97-AF65-F5344CB8AC3E}">
        <p14:creationId xmlns:p14="http://schemas.microsoft.com/office/powerpoint/2010/main" val="413119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7548563" cy="2259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85850" y="4187825"/>
            <a:ext cx="7548563" cy="225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sldNum" sz="quarter" idx="10"/>
          </p:nvPr>
        </p:nvSpPr>
        <p:spPr>
          <a:ln/>
        </p:spPr>
        <p:txBody>
          <a:bodyPr/>
          <a:lstStyle>
            <a:lvl1pPr>
              <a:defRPr/>
            </a:lvl1pPr>
          </a:lstStyle>
          <a:p>
            <a:pPr>
              <a:defRPr/>
            </a:pPr>
            <a:fld id="{054ECBBF-A9FE-9F42-B224-36D9DA47742C}" type="slidenum">
              <a:rPr lang="en-US"/>
              <a:pPr>
                <a:defRPr/>
              </a:pPr>
              <a:t>‹#›</a:t>
            </a:fld>
            <a:endParaRPr lang="en-US"/>
          </a:p>
        </p:txBody>
      </p:sp>
    </p:spTree>
    <p:extLst>
      <p:ext uri="{BB962C8B-B14F-4D97-AF65-F5344CB8AC3E}">
        <p14:creationId xmlns:p14="http://schemas.microsoft.com/office/powerpoint/2010/main" val="314733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85850" y="1776413"/>
            <a:ext cx="7548563" cy="4670425"/>
          </a:xfrm>
        </p:spPr>
        <p:txBody>
          <a:bodyPr/>
          <a:lstStyle/>
          <a:p>
            <a:pPr lvl="0"/>
            <a:endParaRPr lang="en-US" noProof="0" smtClean="0"/>
          </a:p>
        </p:txBody>
      </p:sp>
      <p:sp>
        <p:nvSpPr>
          <p:cNvPr id="4" name="Rectangle 9"/>
          <p:cNvSpPr>
            <a:spLocks noGrp="1" noChangeArrowheads="1"/>
          </p:cNvSpPr>
          <p:nvPr>
            <p:ph type="sldNum" sz="quarter" idx="10"/>
          </p:nvPr>
        </p:nvSpPr>
        <p:spPr>
          <a:ln/>
        </p:spPr>
        <p:txBody>
          <a:bodyPr/>
          <a:lstStyle>
            <a:lvl1pPr>
              <a:defRPr/>
            </a:lvl1pPr>
          </a:lstStyle>
          <a:p>
            <a:pPr>
              <a:defRPr/>
            </a:pPr>
            <a:fld id="{7FB0CF97-6D66-CA45-9DF6-5BD82150B7B2}" type="slidenum">
              <a:rPr lang="en-US"/>
              <a:pPr>
                <a:defRPr/>
              </a:pPr>
              <a:t>‹#›</a:t>
            </a:fld>
            <a:endParaRPr lang="en-US"/>
          </a:p>
        </p:txBody>
      </p:sp>
    </p:spTree>
    <p:extLst>
      <p:ext uri="{BB962C8B-B14F-4D97-AF65-F5344CB8AC3E}">
        <p14:creationId xmlns:p14="http://schemas.microsoft.com/office/powerpoint/2010/main" val="2836861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idx="1"/>
          </p:nvPr>
        </p:nvSpPr>
        <p:spPr>
          <a:xfrm>
            <a:off x="1085850" y="1776413"/>
            <a:ext cx="7548563" cy="467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031088B4-80FB-7E41-B9BC-1B51E49ABC0F}" type="slidenum">
              <a:rPr lang="en-US"/>
              <a:pPr>
                <a:defRPr/>
              </a:pPr>
              <a:t>‹#›</a:t>
            </a:fld>
            <a:endParaRPr lang="en-US"/>
          </a:p>
        </p:txBody>
      </p:sp>
    </p:spTree>
    <p:extLst>
      <p:ext uri="{BB962C8B-B14F-4D97-AF65-F5344CB8AC3E}">
        <p14:creationId xmlns:p14="http://schemas.microsoft.com/office/powerpoint/2010/main" val="2796134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C75ED1BA-9D2A-EB4E-ACA5-59B2A5A14184}" type="slidenum">
              <a:rPr lang="en-US"/>
              <a:pPr>
                <a:defRPr/>
              </a:pPr>
              <a:t>‹#›</a:t>
            </a:fld>
            <a:endParaRPr lang="en-US"/>
          </a:p>
        </p:txBody>
      </p:sp>
    </p:spTree>
    <p:extLst>
      <p:ext uri="{BB962C8B-B14F-4D97-AF65-F5344CB8AC3E}">
        <p14:creationId xmlns:p14="http://schemas.microsoft.com/office/powerpoint/2010/main" val="218465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2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76400"/>
            <a:ext cx="3924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676400"/>
            <a:ext cx="3924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304800" y="6534150"/>
            <a:ext cx="1219200" cy="323850"/>
          </a:xfrm>
        </p:spPr>
        <p:txBody>
          <a:bodyPr/>
          <a:lstStyle>
            <a:lvl1pPr>
              <a:defRPr/>
            </a:lvl1pPr>
          </a:lstStyle>
          <a:p>
            <a:pPr>
              <a:defRPr/>
            </a:pPr>
            <a:fld id="{80FCC587-0F25-6140-92E6-41133B02F02B}" type="slidenum">
              <a:rPr lang="en-GB"/>
              <a:pPr>
                <a:defRPr/>
              </a:pPr>
              <a:t>‹#›</a:t>
            </a:fld>
            <a:endParaRPr lang="en-GB"/>
          </a:p>
        </p:txBody>
      </p:sp>
    </p:spTree>
    <p:extLst>
      <p:ext uri="{BB962C8B-B14F-4D97-AF65-F5344CB8AC3E}">
        <p14:creationId xmlns:p14="http://schemas.microsoft.com/office/powerpoint/2010/main" val="409743783"/>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lvl1pPr>
          </a:lstStyle>
          <a:p>
            <a:r>
              <a:rPr lang="en-US" dirty="0" smtClean="0"/>
              <a:t>Click to edit Master title style</a:t>
            </a:r>
            <a:endParaRPr lang="en-US" dirty="0"/>
          </a:p>
        </p:txBody>
      </p:sp>
    </p:spTree>
    <p:extLst>
      <p:ext uri="{BB962C8B-B14F-4D97-AF65-F5344CB8AC3E}">
        <p14:creationId xmlns:p14="http://schemas.microsoft.com/office/powerpoint/2010/main" val="4285661142"/>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EFEFEF"/>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blackWhite">
          <a:xfrm>
            <a:off x="0" y="0"/>
            <a:ext cx="9144000" cy="1690688"/>
          </a:xfrm>
          <a:prstGeom prst="rect">
            <a:avLst/>
          </a:prstGeom>
          <a:solidFill>
            <a:schemeClr val="accent1"/>
          </a:solidFill>
          <a:ln w="9525">
            <a:solidFill>
              <a:schemeClr val="accent1"/>
            </a:solid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grpSp>
        <p:nvGrpSpPr>
          <p:cNvPr id="5" name="Group 3"/>
          <p:cNvGrpSpPr>
            <a:grpSpLocks/>
          </p:cNvGrpSpPr>
          <p:nvPr/>
        </p:nvGrpSpPr>
        <p:grpSpPr bwMode="auto">
          <a:xfrm>
            <a:off x="7673975" y="687388"/>
            <a:ext cx="1162050" cy="558800"/>
            <a:chOff x="4738" y="433"/>
            <a:chExt cx="732" cy="352"/>
          </a:xfrm>
        </p:grpSpPr>
        <p:pic>
          <p:nvPicPr>
            <p:cNvPr id="6" name="Picture 4" descr="ibm_white_logo_300dpi"/>
            <p:cNvPicPr>
              <a:picLocks noChangeAspect="1" noChangeArrowheads="1"/>
            </p:cNvPicPr>
            <p:nvPr/>
          </p:nvPicPr>
          <p:blipFill>
            <a:blip r:embed="rId2">
              <a:clrChange>
                <a:clrFrom>
                  <a:srgbClr val="7889FB"/>
                </a:clrFrom>
                <a:clrTo>
                  <a:srgbClr val="7889FB">
                    <a:alpha val="0"/>
                  </a:srgbClr>
                </a:clrTo>
              </a:clrChange>
              <a:extLst>
                <a:ext uri="{28A0092B-C50C-407E-A947-70E740481C1C}">
                  <a14:useLocalDpi xmlns:a14="http://schemas.microsoft.com/office/drawing/2010/main" val="0"/>
                </a:ext>
              </a:extLst>
            </a:blip>
            <a:srcRect r="6470"/>
            <a:stretch>
              <a:fillRect/>
            </a:stretch>
          </p:blipFill>
          <p:spPr bwMode="invGray">
            <a:xfrm>
              <a:off x="4738" y="433"/>
              <a:ext cx="6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black">
            <a:xfrm>
              <a:off x="5325" y="611"/>
              <a:ext cx="145" cy="174"/>
            </a:xfrm>
            <a:prstGeom prst="rect">
              <a:avLst/>
            </a:prstGeom>
            <a:noFill/>
            <a:ln w="9525">
              <a:noFill/>
              <a:miter lim="800000"/>
              <a:headEnd/>
              <a:tailEnd/>
            </a:ln>
            <a:effectLst/>
          </p:spPr>
          <p:txBody>
            <a:bodyPr>
              <a:spAutoFit/>
            </a:bodyPr>
            <a:lstStyle/>
            <a:p>
              <a:pPr algn="r" defTabSz="914400" eaLnBrk="0" fontAlgn="base" hangingPunct="0">
                <a:spcBef>
                  <a:spcPct val="0"/>
                </a:spcBef>
                <a:spcAft>
                  <a:spcPct val="0"/>
                </a:spcAft>
              </a:pPr>
              <a:r>
                <a:rPr lang="en-US" sz="600">
                  <a:solidFill>
                    <a:srgbClr val="FFFFFF"/>
                  </a:solidFill>
                  <a:latin typeface="Arial" charset="0"/>
                  <a:ea typeface="ＭＳ Ｐゴシック" charset="0"/>
                  <a:cs typeface="Arial" charset="0"/>
                </a:rPr>
                <a:t>®</a:t>
              </a:r>
            </a:p>
            <a:p>
              <a:pPr algn="r" defTabSz="914400" eaLnBrk="0" fontAlgn="base" hangingPunct="0">
                <a:spcBef>
                  <a:spcPct val="0"/>
                </a:spcBef>
                <a:spcAft>
                  <a:spcPct val="0"/>
                </a:spcAft>
              </a:pPr>
              <a:endParaRPr lang="en-US" sz="600">
                <a:solidFill>
                  <a:srgbClr val="FFFFFF"/>
                </a:solidFill>
                <a:latin typeface="Arial" charset="0"/>
                <a:ea typeface="ＭＳ Ｐゴシック" charset="0"/>
                <a:cs typeface="Arial" charset="0"/>
              </a:endParaRPr>
            </a:p>
          </p:txBody>
        </p:sp>
      </p:grpSp>
      <p:sp>
        <p:nvSpPr>
          <p:cNvPr id="8" name="Rectangle 6"/>
          <p:cNvSpPr>
            <a:spLocks noChangeArrowheads="1"/>
          </p:cNvSpPr>
          <p:nvPr/>
        </p:nvSpPr>
        <p:spPr bwMode="blackWhite">
          <a:xfrm>
            <a:off x="0" y="5153025"/>
            <a:ext cx="9144000" cy="1760538"/>
          </a:xfrm>
          <a:prstGeom prst="rect">
            <a:avLst/>
          </a:prstGeom>
          <a:solidFill>
            <a:schemeClr val="accent1"/>
          </a:solidFill>
          <a:ln w="9525">
            <a:no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78375"/>
            <a:ext cx="91424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p:nvSpPr>
        <p:spPr bwMode="black">
          <a:xfrm>
            <a:off x="2032000" y="1301750"/>
            <a:ext cx="4103688" cy="306388"/>
          </a:xfrm>
          <a:prstGeom prst="rect">
            <a:avLst/>
          </a:prstGeom>
          <a:noFill/>
          <a:ln w="9525" algn="ctr">
            <a:noFill/>
            <a:miter lim="800000"/>
            <a:headEnd/>
            <a:tailEnd/>
          </a:ln>
          <a:effectLst/>
        </p:spPr>
        <p:txBody>
          <a:bodyPr lIns="18288" tIns="18288" rIns="18288" bIns="18288" anchor="ctr"/>
          <a:lstStyle/>
          <a:p>
            <a:pPr marL="342900" indent="-342900" defTabSz="914400" fontAlgn="base">
              <a:lnSpc>
                <a:spcPct val="98000"/>
              </a:lnSpc>
              <a:spcBef>
                <a:spcPct val="20000"/>
              </a:spcBef>
              <a:spcAft>
                <a:spcPct val="0"/>
              </a:spcAft>
              <a:defRPr/>
            </a:pPr>
            <a:r>
              <a:rPr lang="en-US" altLang="en-US">
                <a:solidFill>
                  <a:srgbClr val="FFFFFF"/>
                </a:solidFill>
                <a:latin typeface="Arial" pitchFamily="34" charset="0"/>
                <a:ea typeface="ＭＳ Ｐゴシック" charset="0"/>
                <a:cs typeface="Arial" pitchFamily="34" charset="0"/>
              </a:rPr>
              <a:t>IBM Software Group</a:t>
            </a:r>
          </a:p>
        </p:txBody>
      </p:sp>
      <p:sp>
        <p:nvSpPr>
          <p:cNvPr id="11" name="Line 11"/>
          <p:cNvSpPr>
            <a:spLocks noChangeShapeType="1"/>
          </p:cNvSpPr>
          <p:nvPr/>
        </p:nvSpPr>
        <p:spPr bwMode="black">
          <a:xfrm flipV="1">
            <a:off x="1887538" y="1362075"/>
            <a:ext cx="0" cy="328613"/>
          </a:xfrm>
          <a:prstGeom prst="line">
            <a:avLst/>
          </a:prstGeom>
          <a:noFill/>
          <a:ln w="12700">
            <a:solidFill>
              <a:srgbClr val="FFFFFF"/>
            </a:solidFill>
            <a:round/>
            <a:headEnd/>
            <a:tailEnd/>
          </a:ln>
          <a:effectLst/>
        </p:spPr>
        <p:txBody>
          <a:bodyP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sp>
        <p:nvSpPr>
          <p:cNvPr id="12" name="Rectangle 12"/>
          <p:cNvSpPr>
            <a:spLocks noChangeArrowheads="1"/>
          </p:cNvSpPr>
          <p:nvPr/>
        </p:nvSpPr>
        <p:spPr bwMode="black">
          <a:xfrm>
            <a:off x="7239000" y="6248400"/>
            <a:ext cx="1639888" cy="244475"/>
          </a:xfrm>
          <a:prstGeom prst="rect">
            <a:avLst/>
          </a:prstGeom>
          <a:noFill/>
          <a:ln w="9525">
            <a:noFill/>
            <a:miter lim="800000"/>
            <a:headEnd/>
            <a:tailEnd/>
          </a:ln>
          <a:effectLst/>
        </p:spPr>
        <p:txBody>
          <a:bodyPr>
            <a:spAutoFit/>
          </a:bodyPr>
          <a:lstStyle/>
          <a:p>
            <a:pPr algn="r" defTabSz="914400" eaLnBrk="0" fontAlgn="base" hangingPunct="0">
              <a:spcBef>
                <a:spcPct val="0"/>
              </a:spcBef>
              <a:spcAft>
                <a:spcPct val="0"/>
              </a:spcAft>
              <a:defRPr/>
            </a:pPr>
            <a:r>
              <a:rPr lang="en-US" altLang="en-US" sz="1000" dirty="0">
                <a:solidFill>
                  <a:srgbClr val="FFFFFF"/>
                </a:solidFill>
                <a:latin typeface="Arial" pitchFamily="34" charset="0"/>
                <a:ea typeface="ＭＳ Ｐゴシック" charset="0"/>
                <a:cs typeface="Arial" pitchFamily="34" charset="0"/>
              </a:rPr>
              <a:t>2009 IBM Corporation</a:t>
            </a:r>
          </a:p>
        </p:txBody>
      </p:sp>
      <p:pic>
        <p:nvPicPr>
          <p:cNvPr id="13" name="Picture 13" descr="e©bizondemand_N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6767513" y="5303838"/>
            <a:ext cx="20224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Rectangle 8"/>
          <p:cNvSpPr>
            <a:spLocks noGrp="1" noChangeArrowheads="1"/>
          </p:cNvSpPr>
          <p:nvPr>
            <p:ph type="ctrTitle"/>
          </p:nvPr>
        </p:nvSpPr>
        <p:spPr bwMode="black">
          <a:xfrm>
            <a:off x="390525" y="2493963"/>
            <a:ext cx="7954963" cy="476250"/>
          </a:xfrm>
        </p:spPr>
        <p:txBody>
          <a:bodyPr/>
          <a:lstStyle>
            <a:lvl1pPr>
              <a:defRPr>
                <a:solidFill>
                  <a:schemeClr val="tx1"/>
                </a:solidFill>
              </a:defRPr>
            </a:lvl1pPr>
          </a:lstStyle>
          <a:p>
            <a:r>
              <a:rPr lang="en-US" altLang="en-US"/>
              <a:t>Presentation Title</a:t>
            </a:r>
          </a:p>
        </p:txBody>
      </p:sp>
      <p:sp>
        <p:nvSpPr>
          <p:cNvPr id="9225" name="Rectangle 9"/>
          <p:cNvSpPr>
            <a:spLocks noGrp="1" noChangeArrowheads="1"/>
          </p:cNvSpPr>
          <p:nvPr>
            <p:ph type="subTitle" idx="1"/>
          </p:nvPr>
        </p:nvSpPr>
        <p:spPr bwMode="black">
          <a:xfrm>
            <a:off x="390525" y="3349625"/>
            <a:ext cx="7953375" cy="339725"/>
          </a:xfrm>
        </p:spPr>
        <p:txBody>
          <a:bodyPr>
            <a:spAutoFit/>
          </a:bodyPr>
          <a:lstStyle>
            <a:lvl1pPr marL="0" indent="0">
              <a:lnSpc>
                <a:spcPct val="90000"/>
              </a:lnSpc>
              <a:buFont typeface="Wingdings" pitchFamily="2" charset="2"/>
              <a:buNone/>
              <a:defRPr b="1" i="1"/>
            </a:lvl1pPr>
          </a:lstStyle>
          <a:p>
            <a:r>
              <a:rPr lang="en-US" altLang="en-US"/>
              <a:t>Presentation Subtitle</a:t>
            </a:r>
          </a:p>
        </p:txBody>
      </p:sp>
    </p:spTree>
    <p:extLst>
      <p:ext uri="{BB962C8B-B14F-4D97-AF65-F5344CB8AC3E}">
        <p14:creationId xmlns:p14="http://schemas.microsoft.com/office/powerpoint/2010/main" val="351402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sldNum" sz="quarter" idx="10"/>
          </p:nvPr>
        </p:nvSpPr>
        <p:spPr>
          <a:xfrm>
            <a:off x="8328025" y="6529388"/>
            <a:ext cx="673100" cy="304800"/>
          </a:xfrm>
        </p:spPr>
        <p:txBody>
          <a:bodyPr/>
          <a:lstStyle>
            <a:lvl1pPr>
              <a:defRPr>
                <a:latin typeface="Arial" pitchFamily="34" charset="0"/>
                <a:ea typeface="+mn-ea"/>
                <a:cs typeface="Arial" pitchFamily="34" charset="0"/>
              </a:defRPr>
            </a:lvl1pPr>
          </a:lstStyle>
          <a:p>
            <a:pPr>
              <a:defRPr/>
            </a:pPr>
            <a:endParaRPr lang="en-US" altLang="en-US"/>
          </a:p>
        </p:txBody>
      </p:sp>
    </p:spTree>
    <p:extLst>
      <p:ext uri="{BB962C8B-B14F-4D97-AF65-F5344CB8AC3E}">
        <p14:creationId xmlns:p14="http://schemas.microsoft.com/office/powerpoint/2010/main" val="2707232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3697288"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5538" y="1776413"/>
            <a:ext cx="3698875"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7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sldNum" sz="quarter" idx="10"/>
          </p:nvPr>
        </p:nvSpPr>
        <p:spPr>
          <a:xfrm>
            <a:off x="8328025" y="6529388"/>
            <a:ext cx="673100" cy="304800"/>
          </a:xfrm>
        </p:spPr>
        <p:txBody>
          <a:bodyPr/>
          <a:lstStyle>
            <a:lvl1pPr>
              <a:defRPr>
                <a:latin typeface="Arial" pitchFamily="34" charset="0"/>
                <a:ea typeface="+mn-ea"/>
                <a:cs typeface="Arial" pitchFamily="34" charset="0"/>
              </a:defRPr>
            </a:lvl1pPr>
          </a:lstStyle>
          <a:p>
            <a:pPr>
              <a:defRPr/>
            </a:pPr>
            <a:endParaRPr lang="en-US" altLang="en-US"/>
          </a:p>
        </p:txBody>
      </p:sp>
    </p:spTree>
    <p:extLst>
      <p:ext uri="{BB962C8B-B14F-4D97-AF65-F5344CB8AC3E}">
        <p14:creationId xmlns:p14="http://schemas.microsoft.com/office/powerpoint/2010/main" val="119116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a:ln/>
        </p:spPr>
        <p:txBody>
          <a:bodyPr/>
          <a:lstStyle>
            <a:lvl1pPr>
              <a:defRPr/>
            </a:lvl1pPr>
          </a:lstStyle>
          <a:p>
            <a:fld id="{478F9EC8-54F8-5C45-A046-0E119FF20F74}" type="slidenum">
              <a:rPr lang="en-US"/>
              <a:pPr/>
              <a:t>‹#›</a:t>
            </a:fld>
            <a:endParaRPr lang="en-US"/>
          </a:p>
        </p:txBody>
      </p:sp>
    </p:spTree>
    <p:extLst>
      <p:ext uri="{BB962C8B-B14F-4D97-AF65-F5344CB8AC3E}">
        <p14:creationId xmlns:p14="http://schemas.microsoft.com/office/powerpoint/2010/main" val="27756595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fld id="{923E98C5-0B3F-B444-8DF7-5715A9A7951E}" type="slidenum">
              <a:rPr lang="en-US"/>
              <a:pPr/>
              <a:t>‹#›</a:t>
            </a:fld>
            <a:endParaRPr lang="en-US"/>
          </a:p>
        </p:txBody>
      </p:sp>
    </p:spTree>
    <p:extLst>
      <p:ext uri="{BB962C8B-B14F-4D97-AF65-F5344CB8AC3E}">
        <p14:creationId xmlns:p14="http://schemas.microsoft.com/office/powerpoint/2010/main" val="3373929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fld id="{FA8F6AC0-68E2-7C4F-970A-F1695E25AE00}" type="slidenum">
              <a:rPr lang="en-US"/>
              <a:pPr/>
              <a:t>‹#›</a:t>
            </a:fld>
            <a:endParaRPr lang="en-US"/>
          </a:p>
        </p:txBody>
      </p:sp>
    </p:spTree>
    <p:extLst>
      <p:ext uri="{BB962C8B-B14F-4D97-AF65-F5344CB8AC3E}">
        <p14:creationId xmlns:p14="http://schemas.microsoft.com/office/powerpoint/2010/main" val="2393559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fld id="{3E538F85-5D1B-0745-9E2D-994E2F1AA701}" type="slidenum">
              <a:rPr lang="en-US"/>
              <a:pPr/>
              <a:t>‹#›</a:t>
            </a:fld>
            <a:endParaRPr lang="en-US"/>
          </a:p>
        </p:txBody>
      </p:sp>
    </p:spTree>
    <p:extLst>
      <p:ext uri="{BB962C8B-B14F-4D97-AF65-F5344CB8AC3E}">
        <p14:creationId xmlns:p14="http://schemas.microsoft.com/office/powerpoint/2010/main" val="2151367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fld id="{9F354589-A5A7-EF47-A00F-C1151D6B46D6}" type="slidenum">
              <a:rPr lang="en-US"/>
              <a:pPr/>
              <a:t>‹#›</a:t>
            </a:fld>
            <a:endParaRPr lang="en-US"/>
          </a:p>
        </p:txBody>
      </p:sp>
    </p:spTree>
    <p:extLst>
      <p:ext uri="{BB962C8B-B14F-4D97-AF65-F5344CB8AC3E}">
        <p14:creationId xmlns:p14="http://schemas.microsoft.com/office/powerpoint/2010/main" val="3705486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fld id="{0B43FF0E-4D70-4041-9B39-FD00A1619AE1}" type="slidenum">
              <a:rPr lang="en-US"/>
              <a:pPr/>
              <a:t>‹#›</a:t>
            </a:fld>
            <a:endParaRPr lang="en-US"/>
          </a:p>
        </p:txBody>
      </p:sp>
    </p:spTree>
    <p:extLst>
      <p:ext uri="{BB962C8B-B14F-4D97-AF65-F5344CB8AC3E}">
        <p14:creationId xmlns:p14="http://schemas.microsoft.com/office/powerpoint/2010/main" val="898880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08038"/>
            <a:ext cx="2119313"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3988" y="808038"/>
            <a:ext cx="6208712"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fld id="{B8F1AFA4-8C80-B044-8C53-4B92B523B20F}" type="slidenum">
              <a:rPr lang="en-US"/>
              <a:pPr/>
              <a:t>‹#›</a:t>
            </a:fld>
            <a:endParaRPr lang="en-US"/>
          </a:p>
        </p:txBody>
      </p:sp>
    </p:spTree>
    <p:extLst>
      <p:ext uri="{BB962C8B-B14F-4D97-AF65-F5344CB8AC3E}">
        <p14:creationId xmlns:p14="http://schemas.microsoft.com/office/powerpoint/2010/main" val="2691322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7548563" cy="2259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85850" y="4187825"/>
            <a:ext cx="7548563" cy="225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sldNum" sz="quarter" idx="10"/>
          </p:nvPr>
        </p:nvSpPr>
        <p:spPr>
          <a:ln/>
        </p:spPr>
        <p:txBody>
          <a:bodyPr/>
          <a:lstStyle>
            <a:lvl1pPr>
              <a:defRPr/>
            </a:lvl1pPr>
          </a:lstStyle>
          <a:p>
            <a:fld id="{54E03000-E05E-1648-8A71-C9F63C5C3756}" type="slidenum">
              <a:rPr lang="en-US"/>
              <a:pPr/>
              <a:t>‹#›</a:t>
            </a:fld>
            <a:endParaRPr lang="en-US"/>
          </a:p>
        </p:txBody>
      </p:sp>
    </p:spTree>
    <p:extLst>
      <p:ext uri="{BB962C8B-B14F-4D97-AF65-F5344CB8AC3E}">
        <p14:creationId xmlns:p14="http://schemas.microsoft.com/office/powerpoint/2010/main" val="492150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85850" y="1776413"/>
            <a:ext cx="7548563" cy="4670425"/>
          </a:xfrm>
        </p:spPr>
        <p:txBody>
          <a:bodyPr/>
          <a:lstStyle/>
          <a:p>
            <a:pPr lvl="0"/>
            <a:endParaRPr lang="en-US" noProof="0" smtClean="0"/>
          </a:p>
        </p:txBody>
      </p:sp>
      <p:sp>
        <p:nvSpPr>
          <p:cNvPr id="4" name="Rectangle 9"/>
          <p:cNvSpPr>
            <a:spLocks noGrp="1" noChangeArrowheads="1"/>
          </p:cNvSpPr>
          <p:nvPr>
            <p:ph type="sldNum" sz="quarter" idx="10"/>
          </p:nvPr>
        </p:nvSpPr>
        <p:spPr>
          <a:ln/>
        </p:spPr>
        <p:txBody>
          <a:bodyPr/>
          <a:lstStyle>
            <a:lvl1pPr>
              <a:defRPr/>
            </a:lvl1pPr>
          </a:lstStyle>
          <a:p>
            <a:fld id="{BED4D857-609E-884B-ADE3-8483A3618C6E}" type="slidenum">
              <a:rPr lang="en-US"/>
              <a:pPr/>
              <a:t>‹#›</a:t>
            </a:fld>
            <a:endParaRPr lang="en-US"/>
          </a:p>
        </p:txBody>
      </p:sp>
    </p:spTree>
    <p:extLst>
      <p:ext uri="{BB962C8B-B14F-4D97-AF65-F5344CB8AC3E}">
        <p14:creationId xmlns:p14="http://schemas.microsoft.com/office/powerpoint/2010/main" val="668498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idx="1"/>
          </p:nvPr>
        </p:nvSpPr>
        <p:spPr>
          <a:xfrm>
            <a:off x="1085850" y="1776413"/>
            <a:ext cx="7548563" cy="467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fld id="{DE5B6C68-6887-1247-8ED9-AE3F35E4698C}" type="slidenum">
              <a:rPr lang="en-US"/>
              <a:pPr/>
              <a:t>‹#›</a:t>
            </a:fld>
            <a:endParaRPr lang="en-US"/>
          </a:p>
        </p:txBody>
      </p:sp>
    </p:spTree>
    <p:extLst>
      <p:ext uri="{BB962C8B-B14F-4D97-AF65-F5344CB8AC3E}">
        <p14:creationId xmlns:p14="http://schemas.microsoft.com/office/powerpoint/2010/main" val="19867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3697288"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5538" y="1776413"/>
            <a:ext cx="3698875"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8876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9"/>
          <p:cNvSpPr>
            <a:spLocks noGrp="1" noChangeArrowheads="1"/>
          </p:cNvSpPr>
          <p:nvPr>
            <p:ph type="sldNum" sz="quarter" idx="10"/>
          </p:nvPr>
        </p:nvSpPr>
        <p:spPr>
          <a:ln/>
        </p:spPr>
        <p:txBody>
          <a:bodyPr/>
          <a:lstStyle>
            <a:lvl1pPr>
              <a:defRPr/>
            </a:lvl1pPr>
          </a:lstStyle>
          <a:p>
            <a:fld id="{EA1A8819-CC47-3546-9126-42F19318A72C}" type="slidenum">
              <a:rPr lang="en-US"/>
              <a:pPr/>
              <a:t>‹#›</a:t>
            </a:fld>
            <a:endParaRPr lang="en-US"/>
          </a:p>
        </p:txBody>
      </p:sp>
    </p:spTree>
    <p:extLst>
      <p:ext uri="{BB962C8B-B14F-4D97-AF65-F5344CB8AC3E}">
        <p14:creationId xmlns:p14="http://schemas.microsoft.com/office/powerpoint/2010/main" val="4171121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8644" name="Picture 36" descr="white-blu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638" y="3662363"/>
            <a:ext cx="8594725" cy="2232025"/>
          </a:xfrm>
          <a:prstGeom prst="rect">
            <a:avLst/>
          </a:prstGeom>
          <a:noFill/>
          <a:extLst>
            <a:ext uri="{909E8E84-426E-40dd-AFC4-6F175D3DCCD1}">
              <a14:hiddenFill xmlns:a14="http://schemas.microsoft.com/office/drawing/2010/main">
                <a:solidFill>
                  <a:srgbClr val="FFFFFF"/>
                </a:solidFill>
              </a14:hiddenFill>
            </a:ext>
          </a:extLst>
        </p:spPr>
      </p:pic>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charset="0"/>
              <a:buNone/>
              <a:defRPr sz="1100"/>
            </a:lvl1pPr>
          </a:lstStyle>
          <a:p>
            <a:pPr lvl="0"/>
            <a:r>
              <a:rPr lang="en-US" noProof="0" smtClean="0"/>
              <a:t>Click to edit Master subtitle style</a:t>
            </a:r>
          </a:p>
        </p:txBody>
      </p:sp>
      <p:sp>
        <p:nvSpPr>
          <p:cNvPr id="68612"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lnSpc>
                <a:spcPct val="90000"/>
              </a:lnSpc>
              <a:spcBef>
                <a:spcPct val="0"/>
              </a:spcBef>
              <a:spcAft>
                <a:spcPct val="0"/>
              </a:spcAft>
            </a:pPr>
            <a:endParaRPr lang="en-US" sz="2200">
              <a:solidFill>
                <a:srgbClr val="7889FB"/>
              </a:solidFill>
              <a:latin typeface="Arial" charset="0"/>
              <a:ea typeface="ＭＳ Ｐゴシック" charset="0"/>
            </a:endParaRPr>
          </a:p>
        </p:txBody>
      </p:sp>
      <p:sp>
        <p:nvSpPr>
          <p:cNvPr id="15"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800">
                <a:solidFill>
                  <a:srgbClr val="000000"/>
                </a:solidFill>
                <a:latin typeface="Arial" charset="0"/>
                <a:ea typeface="ＭＳ Ｐゴシック" charset="0"/>
              </a:rPr>
              <a:t>© 2011 IBM Corporation</a:t>
            </a:r>
            <a:endParaRPr lang="en-US">
              <a:solidFill>
                <a:srgbClr val="000000"/>
              </a:solidFill>
              <a:latin typeface="Arial" charset="0"/>
              <a:ea typeface="ＭＳ Ｐゴシック" charset="0"/>
            </a:endParaRPr>
          </a:p>
        </p:txBody>
      </p:sp>
      <p:pic>
        <p:nvPicPr>
          <p:cNvPr id="68614" name="Picture 6"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684213"/>
            <a:ext cx="588963" cy="236537"/>
          </a:xfrm>
          <a:prstGeom prst="rect">
            <a:avLst/>
          </a:prstGeom>
          <a:noFill/>
          <a:extLst>
            <a:ext uri="{909E8E84-426E-40dd-AFC4-6F175D3DCCD1}">
              <a14:hiddenFill xmlns:a14="http://schemas.microsoft.com/office/drawing/2010/main">
                <a:solidFill>
                  <a:srgbClr val="FFFFFF"/>
                </a:solidFill>
              </a14:hiddenFill>
            </a:ext>
          </a:extLst>
        </p:spPr>
      </p:pic>
      <p:sp>
        <p:nvSpPr>
          <p:cNvPr id="68645" name="Rectangle 37"/>
          <p:cNvSpPr>
            <a:spLocks noChangeArrowheads="1"/>
          </p:cNvSpPr>
          <p:nvPr userDrawn="1"/>
        </p:nvSpPr>
        <p:spPr bwMode="auto">
          <a:xfrm>
            <a:off x="7348538" y="6248400"/>
            <a:ext cx="165100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defTabSz="914400" fontAlgn="base">
              <a:lnSpc>
                <a:spcPct val="97000"/>
              </a:lnSpc>
              <a:spcBef>
                <a:spcPct val="0"/>
              </a:spcBef>
              <a:spcAft>
                <a:spcPts val="900"/>
              </a:spcAft>
              <a:buClr>
                <a:srgbClr val="000600"/>
              </a:buClr>
              <a:buSzPct val="100000"/>
              <a:buFont typeface="Arial" charset="0"/>
              <a:buNone/>
            </a:pPr>
            <a:r>
              <a:rPr lang="en-GB" sz="1200" b="1">
                <a:solidFill>
                  <a:srgbClr val="000000"/>
                </a:solidFill>
                <a:latin typeface="Arial" charset="0"/>
                <a:ea typeface="ＭＳ Ｐゴシック" charset="0"/>
                <a:cs typeface="Arial Unicode MS" charset="0"/>
              </a:rPr>
              <a:t>IBM Software Group</a:t>
            </a:r>
          </a:p>
        </p:txBody>
      </p:sp>
    </p:spTree>
    <p:extLst>
      <p:ext uri="{BB962C8B-B14F-4D97-AF65-F5344CB8AC3E}">
        <p14:creationId xmlns:p14="http://schemas.microsoft.com/office/powerpoint/2010/main" val="2746352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F941AAD-06AE-7F47-94FF-ED33227DD18B}"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5" name="Footer Placeholder 4"/>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6" name="Date Placeholder 5"/>
          <p:cNvSpPr>
            <a:spLocks noGrp="1"/>
          </p:cNvSpPr>
          <p:nvPr>
            <p:ph type="dt" sz="half" idx="12"/>
          </p:nvPr>
        </p:nvSpPr>
        <p:spPr/>
        <p:txBody>
          <a:bodyPr/>
          <a:lstStyle>
            <a:lvl1pPr>
              <a:defRPr/>
            </a:lvl1pPr>
          </a:lstStyle>
          <a:p>
            <a:fld id="{57046498-3689-2C43-A035-FF87D21DC0B0}"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2635577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312F5AA-8CA3-D74F-97E0-1E544B0E7A26}"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5" name="Footer Placeholder 4"/>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6" name="Date Placeholder 5"/>
          <p:cNvSpPr>
            <a:spLocks noGrp="1"/>
          </p:cNvSpPr>
          <p:nvPr>
            <p:ph type="dt" sz="half" idx="12"/>
          </p:nvPr>
        </p:nvSpPr>
        <p:spPr/>
        <p:txBody>
          <a:bodyPr/>
          <a:lstStyle>
            <a:lvl1pPr>
              <a:defRPr/>
            </a:lvl1pPr>
          </a:lstStyle>
          <a:p>
            <a:fld id="{E97B1112-0620-F04B-927F-B4E20CCBAA58}"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3213354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297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B0DBBD8-946E-7041-8A80-85C1B21FBB34}"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6" name="Footer Placeholder 5"/>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7" name="Date Placeholder 6"/>
          <p:cNvSpPr>
            <a:spLocks noGrp="1"/>
          </p:cNvSpPr>
          <p:nvPr>
            <p:ph type="dt" sz="half" idx="12"/>
          </p:nvPr>
        </p:nvSpPr>
        <p:spPr/>
        <p:txBody>
          <a:bodyPr/>
          <a:lstStyle>
            <a:lvl1pPr>
              <a:defRPr/>
            </a:lvl1pPr>
          </a:lstStyle>
          <a:p>
            <a:fld id="{E61BF61C-D078-104C-BCA0-801CF5D1A8B5}"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2236206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F8753A3-9F10-A34C-B3AC-CF87642A4948}"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8" name="Footer Placeholder 7"/>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9" name="Date Placeholder 8"/>
          <p:cNvSpPr>
            <a:spLocks noGrp="1"/>
          </p:cNvSpPr>
          <p:nvPr>
            <p:ph type="dt" sz="half" idx="12"/>
          </p:nvPr>
        </p:nvSpPr>
        <p:spPr/>
        <p:txBody>
          <a:bodyPr/>
          <a:lstStyle>
            <a:lvl1pPr>
              <a:defRPr/>
            </a:lvl1pPr>
          </a:lstStyle>
          <a:p>
            <a:fld id="{9D2F1D20-8FED-5147-88B0-DBB45827B85C}"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7776957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0E8B0DEC-DC4B-A84B-B928-347B6A3FE924}"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5" name="Date Placeholder 4"/>
          <p:cNvSpPr>
            <a:spLocks noGrp="1"/>
          </p:cNvSpPr>
          <p:nvPr>
            <p:ph type="dt" sz="half" idx="12"/>
          </p:nvPr>
        </p:nvSpPr>
        <p:spPr/>
        <p:txBody>
          <a:bodyPr/>
          <a:lstStyle>
            <a:lvl1pPr>
              <a:defRPr/>
            </a:lvl1pPr>
          </a:lstStyle>
          <a:p>
            <a:fld id="{B160D4DB-836E-8E44-8493-01C0C8726236}"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2482565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30A9CEF-EDBD-504D-92B6-E0294CC467DE}"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3" name="Footer Placeholder 2"/>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4" name="Date Placeholder 3"/>
          <p:cNvSpPr>
            <a:spLocks noGrp="1"/>
          </p:cNvSpPr>
          <p:nvPr>
            <p:ph type="dt" sz="half" idx="12"/>
          </p:nvPr>
        </p:nvSpPr>
        <p:spPr/>
        <p:txBody>
          <a:bodyPr/>
          <a:lstStyle>
            <a:lvl1pPr>
              <a:defRPr/>
            </a:lvl1pPr>
          </a:lstStyle>
          <a:p>
            <a:fld id="{95749613-2225-C241-B4D0-E0C595AD0D4F}"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6726689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759EFFF-6ABC-C04E-A536-8751382E95FA}"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6" name="Footer Placeholder 5"/>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7" name="Date Placeholder 6"/>
          <p:cNvSpPr>
            <a:spLocks noGrp="1"/>
          </p:cNvSpPr>
          <p:nvPr>
            <p:ph type="dt" sz="half" idx="12"/>
          </p:nvPr>
        </p:nvSpPr>
        <p:spPr/>
        <p:txBody>
          <a:bodyPr/>
          <a:lstStyle>
            <a:lvl1pPr>
              <a:defRPr/>
            </a:lvl1pPr>
          </a:lstStyle>
          <a:p>
            <a:fld id="{DF73CA7E-2C0E-5B4C-BEF1-8E98FECA7520}"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704354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457C6C8-CE9B-A640-9151-FF020B1C51FD}"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6" name="Footer Placeholder 5"/>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7" name="Date Placeholder 6"/>
          <p:cNvSpPr>
            <a:spLocks noGrp="1"/>
          </p:cNvSpPr>
          <p:nvPr>
            <p:ph type="dt" sz="half" idx="12"/>
          </p:nvPr>
        </p:nvSpPr>
        <p:spPr/>
        <p:txBody>
          <a:bodyPr/>
          <a:lstStyle>
            <a:lvl1pPr>
              <a:defRPr/>
            </a:lvl1pPr>
          </a:lstStyle>
          <a:p>
            <a:fld id="{7BFD5695-8A78-1443-8380-87FA23D075D5}"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22243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a:ln/>
        </p:spPr>
        <p:txBody>
          <a:bodyPr/>
          <a:lstStyle>
            <a:lvl1pPr>
              <a:defRPr/>
            </a:lvl1pPr>
          </a:lstStyle>
          <a:p>
            <a:pPr>
              <a:defRPr/>
            </a:pPr>
            <a:fld id="{87DC940A-F412-1D4B-9CC1-B62AC991F580}" type="slidenum">
              <a:rPr lang="en-US"/>
              <a:pPr>
                <a:defRPr/>
              </a:pPr>
              <a:t>‹#›</a:t>
            </a:fld>
            <a:endParaRPr lang="en-US"/>
          </a:p>
        </p:txBody>
      </p:sp>
    </p:spTree>
    <p:extLst>
      <p:ext uri="{BB962C8B-B14F-4D97-AF65-F5344CB8AC3E}">
        <p14:creationId xmlns:p14="http://schemas.microsoft.com/office/powerpoint/2010/main" val="15159373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657088C-9A03-A146-BF05-ABF13E4DABB5}"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5" name="Footer Placeholder 4"/>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6" name="Date Placeholder 5"/>
          <p:cNvSpPr>
            <a:spLocks noGrp="1"/>
          </p:cNvSpPr>
          <p:nvPr>
            <p:ph type="dt" sz="half" idx="12"/>
          </p:nvPr>
        </p:nvSpPr>
        <p:spPr/>
        <p:txBody>
          <a:bodyPr/>
          <a:lstStyle>
            <a:lvl1pPr>
              <a:defRPr/>
            </a:lvl1pPr>
          </a:lstStyle>
          <a:p>
            <a:fld id="{A6849A5D-2AF4-8347-9A92-0B3F8A3156D6}"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36884616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904CDB9-6364-DC4A-BA45-317E659BC877}" type="slidenum">
              <a:rPr lang="en-US">
                <a:solidFill>
                  <a:srgbClr val="000000"/>
                </a:solidFill>
                <a:latin typeface="Arial"/>
                <a:ea typeface="ＭＳ Ｐゴシック"/>
              </a:rPr>
              <a:pPr/>
              <a:t>‹#›</a:t>
            </a:fld>
            <a:endParaRPr lang="en-US">
              <a:solidFill>
                <a:srgbClr val="000000"/>
              </a:solidFill>
              <a:latin typeface="Arial"/>
              <a:ea typeface="ＭＳ Ｐゴシック"/>
            </a:endParaRPr>
          </a:p>
        </p:txBody>
      </p:sp>
      <p:sp>
        <p:nvSpPr>
          <p:cNvPr id="5" name="Footer Placeholder 4"/>
          <p:cNvSpPr>
            <a:spLocks noGrp="1"/>
          </p:cNvSpPr>
          <p:nvPr>
            <p:ph type="ftr" sz="quarter" idx="11"/>
          </p:nvPr>
        </p:nvSpPr>
        <p:spPr/>
        <p:txBody>
          <a:bodyPr/>
          <a:lstStyle>
            <a:lvl1pPr>
              <a:defRPr/>
            </a:lvl1pPr>
          </a:lstStyle>
          <a:p>
            <a:r>
              <a:rPr lang="en-US">
                <a:solidFill>
                  <a:srgbClr val="000000"/>
                </a:solidFill>
                <a:latin typeface="Arial"/>
                <a:ea typeface="ＭＳ Ｐゴシック"/>
              </a:rPr>
              <a:t>IBM Confidential</a:t>
            </a:r>
          </a:p>
        </p:txBody>
      </p:sp>
      <p:sp>
        <p:nvSpPr>
          <p:cNvPr id="6" name="Date Placeholder 5"/>
          <p:cNvSpPr>
            <a:spLocks noGrp="1"/>
          </p:cNvSpPr>
          <p:nvPr>
            <p:ph type="dt" sz="half" idx="12"/>
          </p:nvPr>
        </p:nvSpPr>
        <p:spPr/>
        <p:txBody>
          <a:bodyPr/>
          <a:lstStyle>
            <a:lvl1pPr>
              <a:defRPr/>
            </a:lvl1pPr>
          </a:lstStyle>
          <a:p>
            <a:fld id="{481D121B-B42C-7843-A9EF-BCE101253FEA}" type="datetime3">
              <a:rPr lang="en-US">
                <a:solidFill>
                  <a:srgbClr val="000000"/>
                </a:solidFill>
                <a:latin typeface="Arial"/>
                <a:ea typeface="ＭＳ Ｐゴシック"/>
              </a:rPr>
              <a:pPr/>
              <a:t>26 July 2011</a:t>
            </a:fld>
            <a:endParaRPr lang="en-US">
              <a:solidFill>
                <a:srgbClr val="000000"/>
              </a:solidFill>
              <a:latin typeface="Arial"/>
              <a:ea typeface="ＭＳ Ｐゴシック"/>
            </a:endParaRPr>
          </a:p>
        </p:txBody>
      </p:sp>
    </p:spTree>
    <p:extLst>
      <p:ext uri="{BB962C8B-B14F-4D97-AF65-F5344CB8AC3E}">
        <p14:creationId xmlns:p14="http://schemas.microsoft.com/office/powerpoint/2010/main" val="216208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lvl1pPr>
          </a:lstStyle>
          <a:p>
            <a:r>
              <a:rPr lang="en-US" smtClean="0"/>
              <a:t>Click to edit Master title style</a:t>
            </a:r>
            <a:endParaRPr lang="en-US" dirty="0"/>
          </a:p>
        </p:txBody>
      </p:sp>
    </p:spTree>
    <p:extLst>
      <p:ext uri="{BB962C8B-B14F-4D97-AF65-F5344CB8AC3E}">
        <p14:creationId xmlns:p14="http://schemas.microsoft.com/office/powerpoint/2010/main" val="35148144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pPr>
              <a:defRPr/>
            </a:pPr>
            <a:fld id="{49FD1AAF-61C6-D34A-A02F-DDF83E4AF564}" type="slidenum">
              <a:rPr lang="en-US"/>
              <a:pPr>
                <a:defRPr/>
              </a:pPr>
              <a:t>‹#›</a:t>
            </a:fld>
            <a:endParaRPr lang="en-US"/>
          </a:p>
        </p:txBody>
      </p:sp>
    </p:spTree>
    <p:extLst>
      <p:ext uri="{BB962C8B-B14F-4D97-AF65-F5344CB8AC3E}">
        <p14:creationId xmlns:p14="http://schemas.microsoft.com/office/powerpoint/2010/main" val="3113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89809B4E-C7F6-6041-ADA2-0D13D96B014B}" type="slidenum">
              <a:rPr lang="en-US"/>
              <a:pPr>
                <a:defRPr/>
              </a:pPr>
              <a:t>‹#›</a:t>
            </a:fld>
            <a:endParaRPr lang="en-US"/>
          </a:p>
        </p:txBody>
      </p:sp>
    </p:spTree>
    <p:extLst>
      <p:ext uri="{BB962C8B-B14F-4D97-AF65-F5344CB8AC3E}">
        <p14:creationId xmlns:p14="http://schemas.microsoft.com/office/powerpoint/2010/main" val="124731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3E740CE5-0288-0D4D-B009-88CECFD210F7}" type="slidenum">
              <a:rPr lang="en-US"/>
              <a:pPr>
                <a:defRPr/>
              </a:pPr>
              <a:t>‹#›</a:t>
            </a:fld>
            <a:endParaRPr lang="en-US"/>
          </a:p>
        </p:txBody>
      </p:sp>
    </p:spTree>
    <p:extLst>
      <p:ext uri="{BB962C8B-B14F-4D97-AF65-F5344CB8AC3E}">
        <p14:creationId xmlns:p14="http://schemas.microsoft.com/office/powerpoint/2010/main" val="311676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85BF3948-186D-F04D-80A6-8503469CD64F}" type="slidenum">
              <a:rPr lang="en-US"/>
              <a:pPr>
                <a:defRPr/>
              </a:pPr>
              <a:t>‹#›</a:t>
            </a:fld>
            <a:endParaRPr lang="en-US"/>
          </a:p>
        </p:txBody>
      </p:sp>
    </p:spTree>
    <p:extLst>
      <p:ext uri="{BB962C8B-B14F-4D97-AF65-F5344CB8AC3E}">
        <p14:creationId xmlns:p14="http://schemas.microsoft.com/office/powerpoint/2010/main" val="1747796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7042CA4F-A9B8-0B45-9B83-8E025CFE0B24}" type="slidenum">
              <a:rPr lang="en-US"/>
              <a:pPr>
                <a:defRPr/>
              </a:pPr>
              <a:t>‹#›</a:t>
            </a:fld>
            <a:endParaRPr lang="en-US"/>
          </a:p>
        </p:txBody>
      </p:sp>
    </p:spTree>
    <p:extLst>
      <p:ext uri="{BB962C8B-B14F-4D97-AF65-F5344CB8AC3E}">
        <p14:creationId xmlns:p14="http://schemas.microsoft.com/office/powerpoint/2010/main" val="27364369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theme" Target="../theme/theme3.xml"/><Relationship Id="rId14" Type="http://schemas.openxmlformats.org/officeDocument/2006/relationships/image" Target="../media/image6.jpeg"/><Relationship Id="rId15" Type="http://schemas.openxmlformats.org/officeDocument/2006/relationships/image" Target="../media/image7.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blackWhite">
          <a:xfrm>
            <a:off x="0" y="0"/>
            <a:ext cx="9144000" cy="438150"/>
          </a:xfrm>
          <a:prstGeom prst="rect">
            <a:avLst/>
          </a:prstGeom>
          <a:solidFill>
            <a:schemeClr val="accent1"/>
          </a:solidFill>
          <a:ln w="3175" algn="ctr">
            <a:no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pic>
        <p:nvPicPr>
          <p:cNvPr id="1027" name="Picture 3" descr="ibm_light_gray_logo_300dpi"/>
          <p:cNvPicPr>
            <a:picLocks noChangeAspect="1" noChangeArrowheads="1"/>
          </p:cNvPicPr>
          <p:nvPr/>
        </p:nvPicPr>
        <p:blipFill>
          <a:blip r:embed="rId18">
            <a:clrChange>
              <a:clrFrom>
                <a:srgbClr val="7889FB"/>
              </a:clrFrom>
              <a:clrTo>
                <a:srgbClr val="7889FB">
                  <a:alpha val="0"/>
                </a:srgbClr>
              </a:clrTo>
            </a:clrChange>
            <a:lum bright="100000" contrast="100000"/>
          </a:blip>
          <a:srcRect r="6470"/>
          <a:stretch>
            <a:fillRect/>
          </a:stretch>
        </p:blipFill>
        <p:spPr bwMode="invGray">
          <a:xfrm>
            <a:off x="8370888" y="100013"/>
            <a:ext cx="623887" cy="247650"/>
          </a:xfrm>
          <a:prstGeom prst="rect">
            <a:avLst/>
          </a:prstGeom>
          <a:noFill/>
          <a:ln w="9525">
            <a:noFill/>
            <a:miter lim="800000"/>
            <a:headEnd/>
            <a:tailEnd/>
          </a:ln>
        </p:spPr>
      </p:pic>
      <p:sp>
        <p:nvSpPr>
          <p:cNvPr id="8196" name="Rectangle 4"/>
          <p:cNvSpPr>
            <a:spLocks noChangeArrowheads="1"/>
          </p:cNvSpPr>
          <p:nvPr/>
        </p:nvSpPr>
        <p:spPr bwMode="blackWhite">
          <a:xfrm>
            <a:off x="0" y="6470650"/>
            <a:ext cx="9144000" cy="387350"/>
          </a:xfrm>
          <a:prstGeom prst="rect">
            <a:avLst/>
          </a:prstGeom>
          <a:solidFill>
            <a:schemeClr val="accent1"/>
          </a:solidFill>
          <a:ln w="3175">
            <a:solidFill>
              <a:schemeClr val="accent1"/>
            </a:solid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pic>
        <p:nvPicPr>
          <p:cNvPr id="1029" name="Picture 5"/>
          <p:cNvPicPr>
            <a:picLocks noChangeAspect="1" noChangeArrowheads="1"/>
          </p:cNvPicPr>
          <p:nvPr/>
        </p:nvPicPr>
        <p:blipFill>
          <a:blip r:embed="rId19"/>
          <a:srcRect/>
          <a:stretch>
            <a:fillRect/>
          </a:stretch>
        </p:blipFill>
        <p:spPr bwMode="auto">
          <a:xfrm>
            <a:off x="-3175" y="6442075"/>
            <a:ext cx="9142413" cy="285750"/>
          </a:xfrm>
          <a:prstGeom prst="rect">
            <a:avLst/>
          </a:prstGeom>
          <a:noFill/>
          <a:ln w="9525">
            <a:noFill/>
            <a:miter lim="800000"/>
            <a:headEnd/>
            <a:tailEnd/>
          </a:ln>
        </p:spPr>
      </p:pic>
      <p:sp>
        <p:nvSpPr>
          <p:cNvPr id="1030" name="Rectangle 6"/>
          <p:cNvSpPr>
            <a:spLocks noGrp="1" noChangeArrowheads="1"/>
          </p:cNvSpPr>
          <p:nvPr>
            <p:ph type="title"/>
          </p:nvPr>
        </p:nvSpPr>
        <p:spPr bwMode="auto">
          <a:xfrm>
            <a:off x="153988" y="808038"/>
            <a:ext cx="8467725"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31" name="Rectangle 7"/>
          <p:cNvSpPr>
            <a:spLocks noGrp="1" noChangeArrowheads="1"/>
          </p:cNvSpPr>
          <p:nvPr>
            <p:ph type="body" idx="1"/>
          </p:nvPr>
        </p:nvSpPr>
        <p:spPr bwMode="auto">
          <a:xfrm>
            <a:off x="1085850" y="1776413"/>
            <a:ext cx="7548563" cy="4670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00" name="Text Box 8"/>
          <p:cNvSpPr txBox="1">
            <a:spLocks noChangeArrowheads="1"/>
          </p:cNvSpPr>
          <p:nvPr/>
        </p:nvSpPr>
        <p:spPr bwMode="black">
          <a:xfrm>
            <a:off x="1435100" y="123825"/>
            <a:ext cx="1790700" cy="304800"/>
          </a:xfrm>
          <a:prstGeom prst="rect">
            <a:avLst/>
          </a:prstGeom>
          <a:noFill/>
          <a:ln w="9525">
            <a:noFill/>
            <a:miter lim="800000"/>
            <a:headEnd/>
            <a:tailEnd/>
          </a:ln>
          <a:effectLst/>
        </p:spPr>
        <p:txBody>
          <a:bodyPr wrap="none">
            <a:spAutoFit/>
          </a:bodyPr>
          <a:lstStyle/>
          <a:p>
            <a:pPr defTabSz="914400" eaLnBrk="0" fontAlgn="base" hangingPunct="0">
              <a:spcBef>
                <a:spcPct val="0"/>
              </a:spcBef>
              <a:spcAft>
                <a:spcPct val="0"/>
              </a:spcAft>
              <a:defRPr/>
            </a:pPr>
            <a:r>
              <a:rPr lang="en-US" altLang="en-US" sz="1400">
                <a:solidFill>
                  <a:srgbClr val="FFFFFF"/>
                </a:solidFill>
                <a:latin typeface="Arial" pitchFamily="34" charset="0"/>
                <a:ea typeface="Arial" charset="0"/>
                <a:cs typeface="Arial" pitchFamily="34" charset="0"/>
              </a:rPr>
              <a:t>IBM Software Group</a:t>
            </a:r>
          </a:p>
        </p:txBody>
      </p:sp>
      <p:sp>
        <p:nvSpPr>
          <p:cNvPr id="8201" name="Rectangle 9"/>
          <p:cNvSpPr>
            <a:spLocks noGrp="1" noChangeArrowheads="1"/>
          </p:cNvSpPr>
          <p:nvPr>
            <p:ph type="sldNum" sz="quarter" idx="4"/>
          </p:nvPr>
        </p:nvSpPr>
        <p:spPr bwMode="black">
          <a:xfrm>
            <a:off x="8328025" y="6529388"/>
            <a:ext cx="673100" cy="152400"/>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lvl1pPr algn="r">
              <a:lnSpc>
                <a:spcPct val="100000"/>
              </a:lnSpc>
              <a:spcBef>
                <a:spcPct val="50000"/>
              </a:spcBef>
              <a:buClrTx/>
              <a:buFontTx/>
              <a:buNone/>
              <a:defRPr sz="1000" b="1">
                <a:solidFill>
                  <a:srgbClr val="000000"/>
                </a:solidFill>
              </a:defRPr>
            </a:lvl1pPr>
          </a:lstStyle>
          <a:p>
            <a:pPr defTabSz="914400" fontAlgn="base">
              <a:spcAft>
                <a:spcPct val="0"/>
              </a:spcAft>
              <a:defRPr/>
            </a:pPr>
            <a:fld id="{C80810EE-733F-6145-B3D5-3CAB5193A07C}" type="slidenum">
              <a:rPr lang="en-US">
                <a:latin typeface="Arial" charset="0"/>
                <a:ea typeface="Arial" charset="0"/>
                <a:cs typeface="Arial" charset="0"/>
              </a:rPr>
              <a:pPr defTabSz="914400" fontAlgn="base">
                <a:spcAft>
                  <a:spcPct val="0"/>
                </a:spcAft>
                <a:defRPr/>
              </a:pPr>
              <a:t>‹#›</a:t>
            </a:fld>
            <a:endParaRPr lang="en-US">
              <a:latin typeface="Arial" charset="0"/>
              <a:ea typeface="Arial" charset="0"/>
              <a:cs typeface="Arial" charset="0"/>
            </a:endParaRPr>
          </a:p>
        </p:txBody>
      </p:sp>
      <p:sp>
        <p:nvSpPr>
          <p:cNvPr id="8202" name="Line 10"/>
          <p:cNvSpPr>
            <a:spLocks noChangeShapeType="1"/>
          </p:cNvSpPr>
          <p:nvPr/>
        </p:nvSpPr>
        <p:spPr bwMode="black">
          <a:xfrm>
            <a:off x="1435100" y="195263"/>
            <a:ext cx="0" cy="234950"/>
          </a:xfrm>
          <a:prstGeom prst="line">
            <a:avLst/>
          </a:prstGeom>
          <a:noFill/>
          <a:ln w="9525">
            <a:solidFill>
              <a:srgbClr val="FFFFFF"/>
            </a:solidFill>
            <a:round/>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Arial" charset="0"/>
              <a:cs typeface="Arial" pitchFamily="34" charset="0"/>
            </a:endParaRPr>
          </a:p>
        </p:txBody>
      </p:sp>
    </p:spTree>
    <p:extLst>
      <p:ext uri="{BB962C8B-B14F-4D97-AF65-F5344CB8AC3E}">
        <p14:creationId xmlns:p14="http://schemas.microsoft.com/office/powerpoint/2010/main" val="3153546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91" r:id="rId16"/>
  </p:sldLayoutIdLst>
  <p:hf hdr="0" ftr="0" dt="0"/>
  <p:txStyles>
    <p:titleStyle>
      <a:lvl1pPr algn="l" rtl="0" eaLnBrk="0" fontAlgn="base" hangingPunct="0">
        <a:lnSpc>
          <a:spcPct val="90000"/>
        </a:lnSpc>
        <a:spcBef>
          <a:spcPct val="0"/>
        </a:spcBef>
        <a:spcAft>
          <a:spcPct val="0"/>
        </a:spcAft>
        <a:defRPr sz="2800">
          <a:solidFill>
            <a:schemeClr val="tx2"/>
          </a:solidFill>
          <a:latin typeface="+mj-lt"/>
          <a:ea typeface="Arial" charset="0"/>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5pPr>
      <a:lvl6pPr marL="457200" algn="l" rtl="0" fontAlgn="base">
        <a:lnSpc>
          <a:spcPct val="90000"/>
        </a:lnSpc>
        <a:spcBef>
          <a:spcPct val="0"/>
        </a:spcBef>
        <a:spcAft>
          <a:spcPct val="0"/>
        </a:spcAft>
        <a:defRPr sz="2800">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800">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800">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800">
          <a:solidFill>
            <a:schemeClr val="tx2"/>
          </a:solidFill>
          <a:latin typeface="Arial" pitchFamily="34" charset="0"/>
          <a:cs typeface="Arial" pitchFamily="34" charset="0"/>
        </a:defRPr>
      </a:lvl9pPr>
    </p:titleStyle>
    <p:bodyStyle>
      <a:lvl1pPr marL="228600" indent="-228600" algn="l" rtl="0" eaLnBrk="0" fontAlgn="base" hangingPunct="0">
        <a:spcBef>
          <a:spcPct val="25000"/>
        </a:spcBef>
        <a:spcAft>
          <a:spcPct val="15000"/>
        </a:spcAft>
        <a:buClr>
          <a:schemeClr val="accent1"/>
        </a:buClr>
        <a:buFont typeface="Wingdings" charset="2"/>
        <a:buChar char="§"/>
        <a:defRPr sz="3200">
          <a:solidFill>
            <a:schemeClr val="tx1"/>
          </a:solidFill>
          <a:latin typeface="+mn-lt"/>
          <a:ea typeface="Arial" charset="0"/>
          <a:cs typeface="+mn-cs"/>
        </a:defRPr>
      </a:lvl1pPr>
      <a:lvl2pPr marL="457200" indent="-227013" algn="l" rtl="0" eaLnBrk="0" fontAlgn="base" hangingPunct="0">
        <a:spcBef>
          <a:spcPct val="15000"/>
        </a:spcBef>
        <a:spcAft>
          <a:spcPct val="15000"/>
        </a:spcAft>
        <a:buClr>
          <a:schemeClr val="accent1"/>
        </a:buClr>
        <a:buFont typeface="Webdings" charset="2"/>
        <a:buChar char="4"/>
        <a:defRPr sz="1600">
          <a:solidFill>
            <a:schemeClr val="tx1"/>
          </a:solidFill>
          <a:latin typeface="+mn-lt"/>
          <a:ea typeface="Arial" charset="0"/>
          <a:cs typeface="+mn-cs"/>
        </a:defRPr>
      </a:lvl2pPr>
      <a:lvl3pPr marL="682625" indent="-223838" algn="l" rtl="0" eaLnBrk="0" fontAlgn="base" hangingPunct="0">
        <a:spcBef>
          <a:spcPct val="15000"/>
        </a:spcBef>
        <a:spcAft>
          <a:spcPct val="15000"/>
        </a:spcAft>
        <a:buClr>
          <a:schemeClr val="accent1"/>
        </a:buClr>
        <a:buFont typeface="Wingdings" charset="2"/>
        <a:buChar char="§"/>
        <a:defRPr sz="1600">
          <a:solidFill>
            <a:schemeClr val="tx1"/>
          </a:solidFill>
          <a:latin typeface="+mn-lt"/>
          <a:ea typeface="Arial" charset="0"/>
          <a:cs typeface="+mn-cs"/>
        </a:defRPr>
      </a:lvl3pPr>
      <a:lvl4pPr marL="912813"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4pPr>
      <a:lvl5pPr marL="1143000"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5pPr>
      <a:lvl6pPr marL="16002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6pPr>
      <a:lvl7pPr marL="20574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7pPr>
      <a:lvl8pPr marL="25146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8pPr>
      <a:lvl9pPr marL="29718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blackWhite">
          <a:xfrm>
            <a:off x="0" y="0"/>
            <a:ext cx="9144000" cy="438150"/>
          </a:xfrm>
          <a:prstGeom prst="rect">
            <a:avLst/>
          </a:prstGeom>
          <a:solidFill>
            <a:schemeClr val="accent1"/>
          </a:solidFill>
          <a:ln w="3175" algn="ctr">
            <a:no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pic>
        <p:nvPicPr>
          <p:cNvPr id="1027" name="Picture 3" descr="ibm_light_gray_logo_300dpi"/>
          <p:cNvPicPr>
            <a:picLocks noChangeAspect="1" noChangeArrowheads="1"/>
          </p:cNvPicPr>
          <p:nvPr/>
        </p:nvPicPr>
        <p:blipFill>
          <a:blip r:embed="rId16">
            <a:clrChange>
              <a:clrFrom>
                <a:srgbClr val="7889FB"/>
              </a:clrFrom>
              <a:clrTo>
                <a:srgbClr val="7889FB">
                  <a:alpha val="0"/>
                </a:srgbClr>
              </a:clrTo>
            </a:clrChange>
            <a:lum bright="100000" contrast="100000"/>
            <a:extLst>
              <a:ext uri="{28A0092B-C50C-407E-A947-70E740481C1C}">
                <a14:useLocalDpi xmlns:a14="http://schemas.microsoft.com/office/drawing/2010/main" val="0"/>
              </a:ext>
            </a:extLst>
          </a:blip>
          <a:srcRect r="6470"/>
          <a:stretch>
            <a:fillRect/>
          </a:stretch>
        </p:blipFill>
        <p:spPr bwMode="invGray">
          <a:xfrm>
            <a:off x="8370888" y="100013"/>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ChangeArrowheads="1"/>
          </p:cNvSpPr>
          <p:nvPr/>
        </p:nvSpPr>
        <p:spPr bwMode="blackWhite">
          <a:xfrm>
            <a:off x="0" y="6470650"/>
            <a:ext cx="9144000" cy="387350"/>
          </a:xfrm>
          <a:prstGeom prst="rect">
            <a:avLst/>
          </a:prstGeom>
          <a:solidFill>
            <a:schemeClr val="accent1"/>
          </a:solidFill>
          <a:ln w="3175">
            <a:solidFill>
              <a:schemeClr val="accent1"/>
            </a:solidFill>
            <a:miter lim="800000"/>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pic>
        <p:nvPicPr>
          <p:cNvPr id="1029" name="Picture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75" y="6442075"/>
            <a:ext cx="91424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title"/>
          </p:nvPr>
        </p:nvSpPr>
        <p:spPr bwMode="auto">
          <a:xfrm>
            <a:off x="153988" y="808038"/>
            <a:ext cx="8467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31" name="Rectangle 7"/>
          <p:cNvSpPr>
            <a:spLocks noGrp="1" noChangeArrowheads="1"/>
          </p:cNvSpPr>
          <p:nvPr>
            <p:ph type="body" idx="1"/>
          </p:nvPr>
        </p:nvSpPr>
        <p:spPr bwMode="auto">
          <a:xfrm>
            <a:off x="1085850" y="1776413"/>
            <a:ext cx="7548563"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00" name="Text Box 8"/>
          <p:cNvSpPr txBox="1">
            <a:spLocks noChangeArrowheads="1"/>
          </p:cNvSpPr>
          <p:nvPr/>
        </p:nvSpPr>
        <p:spPr bwMode="black">
          <a:xfrm>
            <a:off x="1435100" y="123825"/>
            <a:ext cx="1790700" cy="304800"/>
          </a:xfrm>
          <a:prstGeom prst="rect">
            <a:avLst/>
          </a:prstGeom>
          <a:noFill/>
          <a:ln w="9525">
            <a:noFill/>
            <a:miter lim="800000"/>
            <a:headEnd/>
            <a:tailEnd/>
          </a:ln>
          <a:effectLst/>
        </p:spPr>
        <p:txBody>
          <a:bodyPr wrap="none">
            <a:spAutoFit/>
          </a:bodyPr>
          <a:lstStyle/>
          <a:p>
            <a:pPr defTabSz="914400" eaLnBrk="0" fontAlgn="base" hangingPunct="0">
              <a:spcBef>
                <a:spcPct val="0"/>
              </a:spcBef>
              <a:spcAft>
                <a:spcPct val="0"/>
              </a:spcAft>
              <a:defRPr/>
            </a:pPr>
            <a:r>
              <a:rPr lang="en-US" altLang="en-US" sz="1400">
                <a:solidFill>
                  <a:srgbClr val="FFFFFF"/>
                </a:solidFill>
                <a:latin typeface="Arial" pitchFamily="34" charset="0"/>
                <a:ea typeface="ＭＳ Ｐゴシック" charset="0"/>
                <a:cs typeface="Arial" pitchFamily="34" charset="0"/>
              </a:rPr>
              <a:t>IBM Software Group</a:t>
            </a:r>
          </a:p>
        </p:txBody>
      </p:sp>
      <p:sp>
        <p:nvSpPr>
          <p:cNvPr id="8201" name="Rectangle 9"/>
          <p:cNvSpPr>
            <a:spLocks noGrp="1" noChangeArrowheads="1"/>
          </p:cNvSpPr>
          <p:nvPr>
            <p:ph type="sldNum" sz="quarter" idx="4"/>
          </p:nvPr>
        </p:nvSpPr>
        <p:spPr bwMode="black">
          <a:xfrm>
            <a:off x="8328025" y="6529388"/>
            <a:ext cx="673100" cy="152400"/>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lvl1pPr algn="r">
              <a:lnSpc>
                <a:spcPct val="100000"/>
              </a:lnSpc>
              <a:spcBef>
                <a:spcPct val="50000"/>
              </a:spcBef>
              <a:buClrTx/>
              <a:buFontTx/>
              <a:buNone/>
              <a:defRPr sz="1000" b="1">
                <a:solidFill>
                  <a:srgbClr val="000000"/>
                </a:solidFill>
              </a:defRPr>
            </a:lvl1pPr>
          </a:lstStyle>
          <a:p>
            <a:pPr defTabSz="914400" fontAlgn="base">
              <a:spcAft>
                <a:spcPct val="0"/>
              </a:spcAft>
            </a:pPr>
            <a:fld id="{CC930FB4-2D17-A949-9AFB-B93550D0129A}" type="slidenum">
              <a:rPr lang="en-US">
                <a:latin typeface="Arial" charset="0"/>
                <a:ea typeface="ＭＳ Ｐゴシック" charset="0"/>
                <a:cs typeface="Arial" charset="0"/>
              </a:rPr>
              <a:pPr defTabSz="914400" fontAlgn="base">
                <a:spcAft>
                  <a:spcPct val="0"/>
                </a:spcAft>
              </a:pPr>
              <a:t>‹#›</a:t>
            </a:fld>
            <a:endParaRPr lang="en-US">
              <a:latin typeface="Arial" charset="0"/>
              <a:ea typeface="ＭＳ Ｐゴシック" charset="0"/>
              <a:cs typeface="Arial" charset="0"/>
            </a:endParaRPr>
          </a:p>
        </p:txBody>
      </p:sp>
      <p:sp>
        <p:nvSpPr>
          <p:cNvPr id="8202" name="Line 10"/>
          <p:cNvSpPr>
            <a:spLocks noChangeShapeType="1"/>
          </p:cNvSpPr>
          <p:nvPr/>
        </p:nvSpPr>
        <p:spPr bwMode="black">
          <a:xfrm>
            <a:off x="1435100" y="195263"/>
            <a:ext cx="0" cy="234950"/>
          </a:xfrm>
          <a:prstGeom prst="line">
            <a:avLst/>
          </a:prstGeom>
          <a:noFill/>
          <a:ln w="9525">
            <a:solidFill>
              <a:srgbClr val="FFFFFF"/>
            </a:solidFill>
            <a:round/>
            <a:headEnd/>
            <a:tailEnd/>
          </a:ln>
          <a:effectLst/>
        </p:spPr>
        <p:txBody>
          <a:bodyPr wrap="none" anchor="ctr"/>
          <a:lstStyle/>
          <a:p>
            <a:pPr algn="ctr" defTabSz="914400" fontAlgn="base">
              <a:lnSpc>
                <a:spcPct val="90000"/>
              </a:lnSpc>
              <a:spcBef>
                <a:spcPct val="0"/>
              </a:spcBef>
              <a:spcAft>
                <a:spcPct val="0"/>
              </a:spcAft>
              <a:buClr>
                <a:srgbClr val="2DB6B3"/>
              </a:buClr>
              <a:buFont typeface="Wingdings" pitchFamily="2" charset="2"/>
              <a:buNone/>
              <a:defRPr/>
            </a:pPr>
            <a:endParaRPr lang="en-US">
              <a:solidFill>
                <a:srgbClr val="000000"/>
              </a:solidFill>
              <a:latin typeface="Arial" pitchFamily="34" charset="0"/>
              <a:ea typeface="ＭＳ Ｐゴシック" charset="0"/>
              <a:cs typeface="Arial" pitchFamily="34" charset="0"/>
            </a:endParaRPr>
          </a:p>
        </p:txBody>
      </p:sp>
    </p:spTree>
    <p:extLst>
      <p:ext uri="{BB962C8B-B14F-4D97-AF65-F5344CB8AC3E}">
        <p14:creationId xmlns:p14="http://schemas.microsoft.com/office/powerpoint/2010/main" val="7672557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l" rtl="0" eaLnBrk="0" fontAlgn="base" hangingPunct="0">
        <a:lnSpc>
          <a:spcPct val="90000"/>
        </a:lnSpc>
        <a:spcBef>
          <a:spcPct val="0"/>
        </a:spcBef>
        <a:spcAft>
          <a:spcPct val="0"/>
        </a:spcAft>
        <a:defRPr sz="2800">
          <a:solidFill>
            <a:schemeClr val="tx2"/>
          </a:solidFill>
          <a:latin typeface="+mj-lt"/>
          <a:ea typeface="ＭＳ Ｐゴシック" charset="0"/>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ea typeface="ＭＳ Ｐゴシック" charset="0"/>
          <a:cs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ea typeface="ＭＳ Ｐゴシック" charset="0"/>
          <a:cs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ea typeface="ＭＳ Ｐゴシック" charset="0"/>
          <a:cs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ea typeface="ＭＳ Ｐゴシック" charset="0"/>
          <a:cs typeface="Arial" pitchFamily="34" charset="0"/>
        </a:defRPr>
      </a:lvl5pPr>
      <a:lvl6pPr marL="457200" algn="l" rtl="0" fontAlgn="base">
        <a:lnSpc>
          <a:spcPct val="90000"/>
        </a:lnSpc>
        <a:spcBef>
          <a:spcPct val="0"/>
        </a:spcBef>
        <a:spcAft>
          <a:spcPct val="0"/>
        </a:spcAft>
        <a:defRPr sz="2800">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800">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800">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800">
          <a:solidFill>
            <a:schemeClr val="tx2"/>
          </a:solidFill>
          <a:latin typeface="Arial" pitchFamily="34" charset="0"/>
          <a:cs typeface="Arial" pitchFamily="34" charset="0"/>
        </a:defRPr>
      </a:lvl9pPr>
    </p:titleStyle>
    <p:bodyStyle>
      <a:lvl1pPr marL="228600" indent="-228600" algn="l" rtl="0" eaLnBrk="0" fontAlgn="base" hangingPunct="0">
        <a:spcBef>
          <a:spcPct val="25000"/>
        </a:spcBef>
        <a:spcAft>
          <a:spcPct val="15000"/>
        </a:spcAft>
        <a:buClr>
          <a:schemeClr val="accent1"/>
        </a:buClr>
        <a:buFont typeface="Wingdings" charset="0"/>
        <a:buChar char="§"/>
        <a:defRPr sz="3200">
          <a:solidFill>
            <a:schemeClr val="tx1"/>
          </a:solidFill>
          <a:latin typeface="+mn-lt"/>
          <a:ea typeface="ＭＳ Ｐゴシック" charset="0"/>
          <a:cs typeface="+mn-cs"/>
        </a:defRPr>
      </a:lvl1pPr>
      <a:lvl2pPr marL="457200" indent="-227013" algn="l" rtl="0" eaLnBrk="0" fontAlgn="base" hangingPunct="0">
        <a:spcBef>
          <a:spcPct val="15000"/>
        </a:spcBef>
        <a:spcAft>
          <a:spcPct val="15000"/>
        </a:spcAft>
        <a:buClr>
          <a:schemeClr val="accent1"/>
        </a:buClr>
        <a:buFont typeface="Webdings" charset="0"/>
        <a:buChar char="4"/>
        <a:defRPr sz="1600">
          <a:solidFill>
            <a:schemeClr val="tx1"/>
          </a:solidFill>
          <a:latin typeface="+mn-lt"/>
          <a:ea typeface="Arial" charset="0"/>
          <a:cs typeface="+mn-cs"/>
        </a:defRPr>
      </a:lvl2pPr>
      <a:lvl3pPr marL="682625" indent="-223838" algn="l" rtl="0" eaLnBrk="0" fontAlgn="base" hangingPunct="0">
        <a:spcBef>
          <a:spcPct val="15000"/>
        </a:spcBef>
        <a:spcAft>
          <a:spcPct val="15000"/>
        </a:spcAft>
        <a:buClr>
          <a:schemeClr val="accent1"/>
        </a:buClr>
        <a:buFont typeface="Wingdings" charset="0"/>
        <a:buChar char="§"/>
        <a:defRPr sz="1600">
          <a:solidFill>
            <a:schemeClr val="tx1"/>
          </a:solidFill>
          <a:latin typeface="+mn-lt"/>
          <a:ea typeface="Arial" charset="0"/>
          <a:cs typeface="+mn-cs"/>
        </a:defRPr>
      </a:lvl3pPr>
      <a:lvl4pPr marL="912813"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4pPr>
      <a:lvl5pPr marL="1143000"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5pPr>
      <a:lvl6pPr marL="16002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6pPr>
      <a:lvl7pPr marL="20574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7pPr>
      <a:lvl8pPr marL="25146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8pPr>
      <a:lvl9pPr marL="29718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7607" name="Picture 23" descr="white-blue-banne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546100"/>
          </a:xfrm>
          <a:prstGeom prst="rect">
            <a:avLst/>
          </a:prstGeom>
          <a:noFill/>
          <a:extLst>
            <a:ext uri="{909E8E84-426E-40dd-AFC4-6F175D3DCCD1}">
              <a14:hiddenFill xmlns:a14="http://schemas.microsoft.com/office/drawing/2010/main">
                <a:solidFill>
                  <a:srgbClr val="FFFFFF"/>
                </a:solidFill>
              </a14:hiddenFill>
            </a:ext>
          </a:extLst>
        </p:spPr>
      </p:pic>
      <p:sp>
        <p:nvSpPr>
          <p:cNvPr id="67587" name="Rectangle 3"/>
          <p:cNvSpPr>
            <a:spLocks noGrp="1" noChangeArrowheads="1"/>
          </p:cNvSpPr>
          <p:nvPr>
            <p:ph type="body" idx="1"/>
          </p:nvPr>
        </p:nvSpPr>
        <p:spPr bwMode="auto">
          <a:xfrm>
            <a:off x="182563" y="1874838"/>
            <a:ext cx="8686800" cy="429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58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4400" fontAlgn="base">
              <a:lnSpc>
                <a:spcPct val="90000"/>
              </a:lnSpc>
              <a:spcBef>
                <a:spcPct val="0"/>
              </a:spcBef>
              <a:spcAft>
                <a:spcPct val="0"/>
              </a:spcAft>
            </a:pPr>
            <a:endParaRPr lang="en-US" sz="2200">
              <a:solidFill>
                <a:srgbClr val="7889FB"/>
              </a:solidFill>
              <a:latin typeface="Arial" charset="0"/>
              <a:ea typeface="ＭＳ Ｐゴシック" charset="0"/>
            </a:endParaRPr>
          </a:p>
        </p:txBody>
      </p:sp>
      <p:sp>
        <p:nvSpPr>
          <p:cNvPr id="15"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r" defTabSz="914400" fontAlgn="base">
              <a:spcBef>
                <a:spcPct val="0"/>
              </a:spcBef>
              <a:spcAft>
                <a:spcPct val="0"/>
              </a:spcAft>
            </a:pPr>
            <a:r>
              <a:rPr lang="en-US" sz="800">
                <a:solidFill>
                  <a:srgbClr val="000000"/>
                </a:solidFill>
                <a:latin typeface="Arial" charset="0"/>
                <a:ea typeface="ＭＳ Ｐゴシック" charset="0"/>
              </a:rPr>
              <a:t>© 2011 IBM Corporation</a:t>
            </a:r>
            <a:endParaRPr lang="en-US">
              <a:solidFill>
                <a:srgbClr val="000000"/>
              </a:solidFill>
              <a:latin typeface="Arial" charset="0"/>
              <a:ea typeface="ＭＳ Ｐゴシック"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defTabSz="914400" fontAlgn="base">
              <a:spcBef>
                <a:spcPct val="0"/>
              </a:spcBef>
              <a:spcAft>
                <a:spcPct val="0"/>
              </a:spcAft>
            </a:pPr>
            <a:fld id="{F89D3AB9-FDDD-DF47-9A06-F47C46060FE3}" type="slidenum">
              <a:rPr lang="en-US">
                <a:solidFill>
                  <a:srgbClr val="000000"/>
                </a:solidFill>
                <a:latin typeface="Arial" charset="0"/>
                <a:ea typeface="ＭＳ Ｐゴシック" charset="0"/>
              </a:rPr>
              <a:pPr defTabSz="914400" fontAlgn="base">
                <a:spcBef>
                  <a:spcPct val="0"/>
                </a:spcBef>
                <a:spcAft>
                  <a:spcPct val="0"/>
                </a:spcAft>
              </a:pPr>
              <a:t>‹#›</a:t>
            </a:fld>
            <a:endParaRPr lang="en-US">
              <a:solidFill>
                <a:srgbClr val="000000"/>
              </a:solidFill>
              <a:latin typeface="Arial" charset="0"/>
              <a:ea typeface="ＭＳ Ｐゴシック" charset="0"/>
            </a:endParaRPr>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defTabSz="914400" fontAlgn="base">
              <a:spcBef>
                <a:spcPct val="0"/>
              </a:spcBef>
              <a:spcAft>
                <a:spcPct val="0"/>
              </a:spcAft>
            </a:pPr>
            <a:r>
              <a:rPr lang="en-US">
                <a:solidFill>
                  <a:srgbClr val="000000"/>
                </a:solidFill>
                <a:latin typeface="Arial" charset="0"/>
                <a:ea typeface="ＭＳ Ｐゴシック" charset="0"/>
              </a:rPr>
              <a:t>IBM Confidential</a:t>
            </a:r>
          </a:p>
        </p:txBody>
      </p:sp>
      <p:sp>
        <p:nvSpPr>
          <p:cNvPr id="67593" name="Rectangle 9"/>
          <p:cNvSpPr>
            <a:spLocks noGrp="1" noChangeArrowheads="1"/>
          </p:cNvSpPr>
          <p:nvPr>
            <p:ph type="dt" sz="half" idx="2"/>
          </p:nvPr>
        </p:nvSpPr>
        <p:spPr bwMode="auto">
          <a:xfrm>
            <a:off x="549275" y="6537325"/>
            <a:ext cx="10048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charset="0"/>
              </a:defRPr>
            </a:lvl1pPr>
          </a:lstStyle>
          <a:p>
            <a:pPr defTabSz="914400" fontAlgn="base">
              <a:spcBef>
                <a:spcPct val="0"/>
              </a:spcBef>
              <a:spcAft>
                <a:spcPct val="0"/>
              </a:spcAft>
            </a:pPr>
            <a:fld id="{184CFA80-2D98-7041-AB31-C600BBA17241}" type="datetime3">
              <a:rPr lang="en-US">
                <a:solidFill>
                  <a:srgbClr val="000000"/>
                </a:solidFill>
                <a:latin typeface="Arial" charset="0"/>
                <a:ea typeface="ＭＳ Ｐゴシック" charset="0"/>
              </a:rPr>
              <a:pPr defTabSz="914400" fontAlgn="base">
                <a:spcBef>
                  <a:spcPct val="0"/>
                </a:spcBef>
                <a:spcAft>
                  <a:spcPct val="0"/>
                </a:spcAft>
              </a:pPr>
              <a:t>26 July 2011</a:t>
            </a:fld>
            <a:endParaRPr lang="en-US">
              <a:solidFill>
                <a:srgbClr val="000000"/>
              </a:solidFill>
              <a:latin typeface="Arial" charset="0"/>
              <a:ea typeface="ＭＳ Ｐゴシック" charset="0"/>
            </a:endParaRPr>
          </a:p>
        </p:txBody>
      </p:sp>
      <p:pic>
        <p:nvPicPr>
          <p:cNvPr id="67594" name="Picture 10" descr="R120_G137_B251-20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0400" y="227013"/>
            <a:ext cx="588963" cy="236537"/>
          </a:xfrm>
          <a:prstGeom prst="rect">
            <a:avLst/>
          </a:prstGeom>
          <a:noFill/>
          <a:extLst>
            <a:ext uri="{909E8E84-426E-40dd-AFC4-6F175D3DCCD1}">
              <a14:hiddenFill xmlns:a14="http://schemas.microsoft.com/office/drawing/2010/main">
                <a:solidFill>
                  <a:srgbClr val="FFFFFF"/>
                </a:solidFill>
              </a14:hiddenFill>
            </a:ext>
          </a:extLst>
        </p:spPr>
      </p:pic>
      <p:sp>
        <p:nvSpPr>
          <p:cNvPr id="67597" name="Rectangle 13"/>
          <p:cNvSpPr>
            <a:spLocks noGrp="1" noChangeArrowheads="1"/>
          </p:cNvSpPr>
          <p:nvPr>
            <p:ph type="title"/>
          </p:nvPr>
        </p:nvSpPr>
        <p:spPr bwMode="auto">
          <a:xfrm>
            <a:off x="182563" y="593725"/>
            <a:ext cx="86868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67609" name="Rectangle 25"/>
          <p:cNvSpPr>
            <a:spLocks noChangeArrowheads="1"/>
          </p:cNvSpPr>
          <p:nvPr userDrawn="1"/>
        </p:nvSpPr>
        <p:spPr bwMode="auto">
          <a:xfrm>
            <a:off x="274638" y="228600"/>
            <a:ext cx="27606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defTabSz="914400" eaLnBrk="0" fontAlgn="base" hangingPunct="0">
              <a:spcBef>
                <a:spcPct val="0"/>
              </a:spcBef>
              <a:spcAft>
                <a:spcPts val="900"/>
              </a:spcAft>
            </a:pPr>
            <a:r>
              <a:rPr lang="en-GB" sz="1200" b="1">
                <a:solidFill>
                  <a:srgbClr val="000000"/>
                </a:solidFill>
                <a:latin typeface="Arial" charset="0"/>
                <a:ea typeface="ＭＳ Ｐゴシック" charset="0"/>
                <a:cs typeface="ＭＳ Ｐゴシック" charset="0"/>
              </a:rPr>
              <a:t>Strategic Planning and Governance</a:t>
            </a:r>
          </a:p>
        </p:txBody>
      </p:sp>
      <p:sp>
        <p:nvSpPr>
          <p:cNvPr id="67610" name="Text Box 26"/>
          <p:cNvSpPr txBox="1">
            <a:spLocks noChangeArrowheads="1"/>
          </p:cNvSpPr>
          <p:nvPr userDrawn="1"/>
        </p:nvSpPr>
        <p:spPr bwMode="auto">
          <a:xfrm>
            <a:off x="4419600" y="0"/>
            <a:ext cx="36528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fontAlgn="base">
              <a:lnSpc>
                <a:spcPct val="90000"/>
              </a:lnSpc>
              <a:spcBef>
                <a:spcPct val="0"/>
              </a:spcBef>
              <a:spcAft>
                <a:spcPct val="0"/>
              </a:spcAft>
            </a:pPr>
            <a:r>
              <a:rPr lang="en-US" sz="2200" b="1">
                <a:solidFill>
                  <a:srgbClr val="000000"/>
                </a:solidFill>
                <a:latin typeface="Arial" charset="0"/>
                <a:ea typeface="ＭＳ Ｐゴシック" charset="0"/>
              </a:rPr>
              <a:t>DRAFT – IBM Confidential</a:t>
            </a:r>
          </a:p>
        </p:txBody>
      </p:sp>
    </p:spTree>
    <p:extLst>
      <p:ext uri="{BB962C8B-B14F-4D97-AF65-F5344CB8AC3E}">
        <p14:creationId xmlns:p14="http://schemas.microsoft.com/office/powerpoint/2010/main" val="1269401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ftr="0" dt="0"/>
  <p:txStyles>
    <p:titleStyle>
      <a:lvl1pPr algn="l" rtl="0" fontAlgn="base">
        <a:lnSpc>
          <a:spcPct val="90000"/>
        </a:lnSpc>
        <a:spcBef>
          <a:spcPct val="0"/>
        </a:spcBef>
        <a:spcAft>
          <a:spcPct val="0"/>
        </a:spcAft>
        <a:defRPr sz="2200">
          <a:solidFill>
            <a:schemeClr val="hlink"/>
          </a:solidFill>
          <a:latin typeface="+mj-lt"/>
          <a:ea typeface="+mj-ea"/>
          <a:cs typeface="+mj-cs"/>
        </a:defRPr>
      </a:lvl1pPr>
      <a:lvl2pPr algn="l" rtl="0" fontAlgn="base">
        <a:lnSpc>
          <a:spcPct val="90000"/>
        </a:lnSpc>
        <a:spcBef>
          <a:spcPct val="0"/>
        </a:spcBef>
        <a:spcAft>
          <a:spcPct val="0"/>
        </a:spcAft>
        <a:defRPr sz="2200">
          <a:solidFill>
            <a:schemeClr val="hlink"/>
          </a:solidFill>
          <a:latin typeface="Arial" charset="0"/>
          <a:ea typeface="ＭＳ Ｐゴシック" charset="0"/>
        </a:defRPr>
      </a:lvl2pPr>
      <a:lvl3pPr algn="l" rtl="0" fontAlgn="base">
        <a:lnSpc>
          <a:spcPct val="90000"/>
        </a:lnSpc>
        <a:spcBef>
          <a:spcPct val="0"/>
        </a:spcBef>
        <a:spcAft>
          <a:spcPct val="0"/>
        </a:spcAft>
        <a:defRPr sz="2200">
          <a:solidFill>
            <a:schemeClr val="hlink"/>
          </a:solidFill>
          <a:latin typeface="Arial" charset="0"/>
          <a:ea typeface="ＭＳ Ｐゴシック" charset="0"/>
        </a:defRPr>
      </a:lvl3pPr>
      <a:lvl4pPr algn="l" rtl="0" fontAlgn="base">
        <a:lnSpc>
          <a:spcPct val="90000"/>
        </a:lnSpc>
        <a:spcBef>
          <a:spcPct val="0"/>
        </a:spcBef>
        <a:spcAft>
          <a:spcPct val="0"/>
        </a:spcAft>
        <a:defRPr sz="2200">
          <a:solidFill>
            <a:schemeClr val="hlink"/>
          </a:solidFill>
          <a:latin typeface="Arial" charset="0"/>
          <a:ea typeface="ＭＳ Ｐゴシック" charset="0"/>
        </a:defRPr>
      </a:lvl4pPr>
      <a:lvl5pPr algn="l" rtl="0" fontAlgn="base">
        <a:lnSpc>
          <a:spcPct val="90000"/>
        </a:lnSpc>
        <a:spcBef>
          <a:spcPct val="0"/>
        </a:spcBef>
        <a:spcAft>
          <a:spcPct val="0"/>
        </a:spcAft>
        <a:defRPr sz="2200">
          <a:solidFill>
            <a:schemeClr val="hlink"/>
          </a:solidFill>
          <a:latin typeface="Arial" charset="0"/>
          <a:ea typeface="ＭＳ Ｐゴシック" charset="0"/>
        </a:defRPr>
      </a:lvl5pPr>
      <a:lvl6pPr marL="457200" algn="l" rtl="0" fontAlgn="base">
        <a:lnSpc>
          <a:spcPct val="90000"/>
        </a:lnSpc>
        <a:spcBef>
          <a:spcPct val="0"/>
        </a:spcBef>
        <a:spcAft>
          <a:spcPct val="0"/>
        </a:spcAft>
        <a:defRPr sz="2200">
          <a:solidFill>
            <a:schemeClr val="hlink"/>
          </a:solidFill>
          <a:latin typeface="Arial" charset="0"/>
          <a:ea typeface="ＭＳ Ｐゴシック" charset="0"/>
        </a:defRPr>
      </a:lvl6pPr>
      <a:lvl7pPr marL="914400" algn="l" rtl="0" fontAlgn="base">
        <a:lnSpc>
          <a:spcPct val="90000"/>
        </a:lnSpc>
        <a:spcBef>
          <a:spcPct val="0"/>
        </a:spcBef>
        <a:spcAft>
          <a:spcPct val="0"/>
        </a:spcAft>
        <a:defRPr sz="2200">
          <a:solidFill>
            <a:schemeClr val="hlink"/>
          </a:solidFill>
          <a:latin typeface="Arial" charset="0"/>
          <a:ea typeface="ＭＳ Ｐゴシック" charset="0"/>
        </a:defRPr>
      </a:lvl7pPr>
      <a:lvl8pPr marL="1371600" algn="l" rtl="0" fontAlgn="base">
        <a:lnSpc>
          <a:spcPct val="90000"/>
        </a:lnSpc>
        <a:spcBef>
          <a:spcPct val="0"/>
        </a:spcBef>
        <a:spcAft>
          <a:spcPct val="0"/>
        </a:spcAft>
        <a:defRPr sz="2200">
          <a:solidFill>
            <a:schemeClr val="hlink"/>
          </a:solidFill>
          <a:latin typeface="Arial" charset="0"/>
          <a:ea typeface="ＭＳ Ｐゴシック" charset="0"/>
        </a:defRPr>
      </a:lvl8pPr>
      <a:lvl9pPr marL="1828800" algn="l" rtl="0" fontAlgn="base">
        <a:lnSpc>
          <a:spcPct val="90000"/>
        </a:lnSpc>
        <a:spcBef>
          <a:spcPct val="0"/>
        </a:spcBef>
        <a:spcAft>
          <a:spcPct val="0"/>
        </a:spcAft>
        <a:defRPr sz="2200">
          <a:solidFill>
            <a:schemeClr val="hlink"/>
          </a:solidFill>
          <a:latin typeface="Arial" charset="0"/>
          <a:ea typeface="ＭＳ Ｐゴシック" charset="0"/>
        </a:defRPr>
      </a:lvl9pPr>
    </p:titleStyle>
    <p:bodyStyle>
      <a:lvl1pPr marL="173038" indent="-173038" algn="l" rtl="0" fontAlgn="base">
        <a:spcBef>
          <a:spcPct val="50000"/>
        </a:spcBef>
        <a:spcAft>
          <a:spcPct val="0"/>
        </a:spcAft>
        <a:buClr>
          <a:schemeClr val="tx1"/>
        </a:buClr>
        <a:buFont typeface="Wingdings" charset="0"/>
        <a:buChar char="§"/>
        <a:defRPr sz="1600">
          <a:solidFill>
            <a:schemeClr val="tx1"/>
          </a:solidFill>
          <a:latin typeface="+mn-lt"/>
          <a:ea typeface="+mn-ea"/>
          <a:cs typeface="+mn-cs"/>
        </a:defRPr>
      </a:lvl1pPr>
      <a:lvl2pPr marL="509588" indent="-163513" algn="l" rtl="0" fontAlgn="base">
        <a:spcBef>
          <a:spcPct val="0"/>
        </a:spcBef>
        <a:spcAft>
          <a:spcPct val="0"/>
        </a:spcAft>
        <a:buClr>
          <a:schemeClr val="tx1"/>
        </a:buClr>
        <a:buFont typeface="Arial" charset="0"/>
        <a:buChar char="–"/>
        <a:defRPr sz="1600">
          <a:solidFill>
            <a:schemeClr val="tx1"/>
          </a:solidFill>
          <a:latin typeface="+mn-lt"/>
          <a:ea typeface="+mn-ea"/>
        </a:defRPr>
      </a:lvl2pPr>
      <a:lvl3pPr marL="855663" indent="-173038" algn="l" rtl="0" fontAlgn="base">
        <a:spcBef>
          <a:spcPct val="0"/>
        </a:spcBef>
        <a:spcAft>
          <a:spcPct val="0"/>
        </a:spcAft>
        <a:buClr>
          <a:schemeClr val="tx1"/>
        </a:buClr>
        <a:buChar char="•"/>
        <a:defRPr sz="1600">
          <a:solidFill>
            <a:schemeClr val="tx1"/>
          </a:solidFill>
          <a:latin typeface="+mn-lt"/>
          <a:ea typeface="+mn-ea"/>
        </a:defRPr>
      </a:lvl3pPr>
      <a:lvl4pPr marL="1203325" indent="-173038" algn="l" rtl="0" fontAlgn="base">
        <a:spcBef>
          <a:spcPct val="20000"/>
        </a:spcBef>
        <a:spcAft>
          <a:spcPct val="0"/>
        </a:spcAft>
        <a:buClr>
          <a:schemeClr val="bg1"/>
        </a:buClr>
        <a:defRPr sz="1600">
          <a:solidFill>
            <a:schemeClr val="bg1"/>
          </a:solidFill>
          <a:latin typeface="+mn-lt"/>
          <a:ea typeface="+mn-ea"/>
        </a:defRPr>
      </a:lvl4pPr>
      <a:lvl5pPr marL="1539875" indent="-163513" algn="l" rtl="0" fontAlgn="base">
        <a:spcBef>
          <a:spcPct val="20000"/>
        </a:spcBef>
        <a:spcAft>
          <a:spcPct val="0"/>
        </a:spcAft>
        <a:buClr>
          <a:schemeClr val="bg1"/>
        </a:buClr>
        <a:buChar char="»"/>
        <a:defRPr sz="1600">
          <a:solidFill>
            <a:schemeClr val="bg1"/>
          </a:solidFill>
          <a:latin typeface="+mn-lt"/>
          <a:ea typeface="+mn-ea"/>
        </a:defRPr>
      </a:lvl5pPr>
      <a:lvl6pPr marL="1997075" indent="-163513" algn="l" rtl="0" fontAlgn="base">
        <a:spcBef>
          <a:spcPct val="20000"/>
        </a:spcBef>
        <a:spcAft>
          <a:spcPct val="0"/>
        </a:spcAft>
        <a:buClr>
          <a:schemeClr val="bg1"/>
        </a:buClr>
        <a:buChar char="»"/>
        <a:defRPr sz="1600">
          <a:solidFill>
            <a:schemeClr val="bg1"/>
          </a:solidFill>
          <a:latin typeface="+mn-lt"/>
          <a:ea typeface="+mn-ea"/>
        </a:defRPr>
      </a:lvl6pPr>
      <a:lvl7pPr marL="2454275" indent="-163513" algn="l" rtl="0" fontAlgn="base">
        <a:spcBef>
          <a:spcPct val="20000"/>
        </a:spcBef>
        <a:spcAft>
          <a:spcPct val="0"/>
        </a:spcAft>
        <a:buClr>
          <a:schemeClr val="bg1"/>
        </a:buClr>
        <a:buChar char="»"/>
        <a:defRPr sz="1600">
          <a:solidFill>
            <a:schemeClr val="bg1"/>
          </a:solidFill>
          <a:latin typeface="+mn-lt"/>
          <a:ea typeface="+mn-ea"/>
        </a:defRPr>
      </a:lvl7pPr>
      <a:lvl8pPr marL="2911475" indent="-163513" algn="l" rtl="0" fontAlgn="base">
        <a:spcBef>
          <a:spcPct val="20000"/>
        </a:spcBef>
        <a:spcAft>
          <a:spcPct val="0"/>
        </a:spcAft>
        <a:buClr>
          <a:schemeClr val="bg1"/>
        </a:buClr>
        <a:buChar char="»"/>
        <a:defRPr sz="1600">
          <a:solidFill>
            <a:schemeClr val="bg1"/>
          </a:solidFill>
          <a:latin typeface="+mn-lt"/>
          <a:ea typeface="+mn-ea"/>
        </a:defRPr>
      </a:lvl8pPr>
      <a:lvl9pPr marL="3368675" indent="-163513" algn="l" rtl="0" fontAlgn="base">
        <a:spcBef>
          <a:spcPct val="20000"/>
        </a:spcBef>
        <a:spcAft>
          <a:spcPct val="0"/>
        </a:spcAft>
        <a:buClr>
          <a:schemeClr val="bg1"/>
        </a:buClr>
        <a:buChar char="»"/>
        <a:defRPr sz="16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jpeg"/><Relationship Id="rId13" Type="http://schemas.openxmlformats.org/officeDocument/2006/relationships/image" Target="../media/image52.emf"/><Relationship Id="rId14" Type="http://schemas.openxmlformats.org/officeDocument/2006/relationships/image" Target="../media/image53.png"/><Relationship Id="rId15" Type="http://schemas.openxmlformats.org/officeDocument/2006/relationships/image" Target="../media/image54.jpeg"/><Relationship Id="rId16" Type="http://schemas.openxmlformats.org/officeDocument/2006/relationships/image" Target="../media/image55.jpeg"/><Relationship Id="rId1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jpeg"/><Relationship Id="rId10"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58.png"/><Relationship Id="rId5" Type="http://schemas.openxmlformats.org/officeDocument/2006/relationships/oleObject" Target="../embeddings/oleObject1.bin"/><Relationship Id="rId6" Type="http://schemas.openxmlformats.org/officeDocument/2006/relationships/image" Target="../media/image57.wmf"/><Relationship Id="rId7" Type="http://schemas.openxmlformats.org/officeDocument/2006/relationships/image" Target="../media/image59.jpeg"/><Relationship Id="rId8" Type="http://schemas.openxmlformats.org/officeDocument/2006/relationships/image" Target="../media/image60.png"/><Relationship Id="rId9" Type="http://schemas.openxmlformats.org/officeDocument/2006/relationships/hyperlink" Target="http://9.9.149.16:8080/ASC/" TargetMode="External"/><Relationship Id="rId10" Type="http://schemas.openxmlformats.org/officeDocument/2006/relationships/image" Target="../media/image61.png"/><Relationship Id="rId11" Type="http://schemas.openxmlformats.org/officeDocument/2006/relationships/image" Target="../media/image62.jpe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hyperlink" Target="http://w3.ibm.com/connections/wikis/home?lang=en%23/wiki/ActionableSmarterCities/page/Go-To-Market%20Guide" TargetMode="External"/><Relationship Id="rId1" Type="http://schemas.openxmlformats.org/officeDocument/2006/relationships/slideLayout" Target="../slideLayouts/slideLayout16.xml"/><Relationship Id="rId2"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jpeg"/><Relationship Id="rId5" Type="http://schemas.openxmlformats.org/officeDocument/2006/relationships/image" Target="../media/image69.jpeg"/><Relationship Id="rId6" Type="http://schemas.openxmlformats.org/officeDocument/2006/relationships/image" Target="../media/image70.jpeg"/><Relationship Id="rId7" Type="http://schemas.openxmlformats.org/officeDocument/2006/relationships/image" Target="../media/image71.wmf"/><Relationship Id="rId8" Type="http://schemas.openxmlformats.org/officeDocument/2006/relationships/image" Target="../media/image72.jpe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slide" Target="slide15.xml"/><Relationship Id="rId5"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2.bin"/><Relationship Id="rId5" Type="http://schemas.openxmlformats.org/officeDocument/2006/relationships/image" Target="../media/image75.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1" Type="http://schemas.openxmlformats.org/officeDocument/2006/relationships/slide" Target="slide15.xml"/><Relationship Id="rId12" Type="http://schemas.openxmlformats.org/officeDocument/2006/relationships/oleObject" Target="../embeddings/oleObject5.bin"/><Relationship Id="rId13" Type="http://schemas.openxmlformats.org/officeDocument/2006/relationships/image" Target="../media/image79.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22.xml"/><Relationship Id="rId4" Type="http://schemas.openxmlformats.org/officeDocument/2006/relationships/oleObject" Target="../embeddings/oleObject3.bin"/><Relationship Id="rId5" Type="http://schemas.openxmlformats.org/officeDocument/2006/relationships/image" Target="../media/image77.emf"/><Relationship Id="rId6" Type="http://schemas.openxmlformats.org/officeDocument/2006/relationships/image" Target="../media/image80.png"/><Relationship Id="rId7" Type="http://schemas.openxmlformats.org/officeDocument/2006/relationships/slide" Target="slide18.xml"/><Relationship Id="rId8" Type="http://schemas.openxmlformats.org/officeDocument/2006/relationships/slide" Target="slide16.xml"/><Relationship Id="rId9" Type="http://schemas.openxmlformats.org/officeDocument/2006/relationships/oleObject" Target="../embeddings/oleObject4.bin"/><Relationship Id="rId10" Type="http://schemas.openxmlformats.org/officeDocument/2006/relationships/image" Target="../media/image7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087" y="1989549"/>
            <a:ext cx="7954963" cy="1538883"/>
          </a:xfrm>
        </p:spPr>
        <p:txBody>
          <a:bodyPr/>
          <a:lstStyle/>
          <a:p>
            <a:pPr algn="ctr"/>
            <a:r>
              <a:rPr lang="en-US" altLang="zh-CN" sz="2000" b="1" dirty="0">
                <a:solidFill>
                  <a:srgbClr val="1E3AF8"/>
                </a:solidFill>
                <a:ea typeface="SimSun" pitchFamily="2" charset="-122"/>
                <a:cs typeface="SimSun" pitchFamily="2" charset="-122"/>
              </a:rPr>
              <a:t>Municipal Reference Model </a:t>
            </a:r>
            <a:br>
              <a:rPr lang="en-US" altLang="zh-CN" sz="2000" b="1" dirty="0">
                <a:solidFill>
                  <a:srgbClr val="1E3AF8"/>
                </a:solidFill>
                <a:ea typeface="SimSun" pitchFamily="2" charset="-122"/>
                <a:cs typeface="SimSun" pitchFamily="2" charset="-122"/>
              </a:rPr>
            </a:br>
            <a:r>
              <a:rPr lang="en-US" altLang="zh-CN" sz="2000" b="1" dirty="0">
                <a:solidFill>
                  <a:srgbClr val="1E3AF8"/>
                </a:solidFill>
                <a:ea typeface="SimSun" pitchFamily="2" charset="-122"/>
                <a:cs typeface="SimSun" pitchFamily="2" charset="-122"/>
              </a:rPr>
              <a:t>and</a:t>
            </a:r>
            <a:br>
              <a:rPr lang="en-US" altLang="zh-CN" sz="2000" b="1" dirty="0">
                <a:solidFill>
                  <a:srgbClr val="1E3AF8"/>
                </a:solidFill>
                <a:ea typeface="SimSun" pitchFamily="2" charset="-122"/>
                <a:cs typeface="SimSun" pitchFamily="2" charset="-122"/>
              </a:rPr>
            </a:br>
            <a:r>
              <a:rPr lang="en-US" altLang="zh-CN" sz="2000" b="1" dirty="0">
                <a:solidFill>
                  <a:srgbClr val="1E3AF8"/>
                </a:solidFill>
                <a:ea typeface="SimSun" pitchFamily="2" charset="-122"/>
                <a:cs typeface="SimSun" pitchFamily="2" charset="-122"/>
              </a:rPr>
              <a:t>Actionable Smarter Cities</a:t>
            </a:r>
            <a:br>
              <a:rPr lang="en-US" altLang="zh-CN" sz="2000" b="1" dirty="0">
                <a:solidFill>
                  <a:srgbClr val="1E3AF8"/>
                </a:solidFill>
                <a:ea typeface="SimSun" pitchFamily="2" charset="-122"/>
                <a:cs typeface="SimSun" pitchFamily="2" charset="-122"/>
              </a:rPr>
            </a:br>
            <a:r>
              <a:rPr lang="en-US" altLang="zh-CN" sz="2000" b="1" dirty="0">
                <a:solidFill>
                  <a:srgbClr val="1E3AF8"/>
                </a:solidFill>
                <a:ea typeface="SimSun" pitchFamily="2" charset="-122"/>
                <a:cs typeface="SimSun" pitchFamily="2" charset="-122"/>
              </a:rPr>
              <a:t>Messaging</a:t>
            </a:r>
            <a:r>
              <a:rPr lang="en-US" sz="1100" b="1" dirty="0">
                <a:solidFill>
                  <a:srgbClr val="1E3AF8"/>
                </a:solidFill>
              </a:rPr>
              <a:t/>
            </a:r>
            <a:br>
              <a:rPr lang="en-US" sz="1100" b="1" dirty="0">
                <a:solidFill>
                  <a:srgbClr val="1E3AF8"/>
                </a:solidFill>
              </a:rPr>
            </a:br>
            <a:endParaRPr lang="en-US" sz="2000" dirty="0"/>
          </a:p>
        </p:txBody>
      </p:sp>
      <p:sp>
        <p:nvSpPr>
          <p:cNvPr id="6" name="Rectangle 3"/>
          <p:cNvSpPr txBox="1">
            <a:spLocks noChangeArrowheads="1"/>
          </p:cNvSpPr>
          <p:nvPr/>
        </p:nvSpPr>
        <p:spPr bwMode="black">
          <a:xfrm>
            <a:off x="251520" y="3709563"/>
            <a:ext cx="8763000" cy="911019"/>
          </a:xfrm>
          <a:prstGeom prst="rect">
            <a:avLst/>
          </a:prstGeom>
          <a:noFill/>
          <a:ln w="9525">
            <a:noFill/>
            <a:miter lim="800000"/>
            <a:headEnd/>
            <a:tailEnd/>
          </a:ln>
        </p:spPr>
        <p:txBody>
          <a:bodyPr>
            <a:prstTxWarp prst="textNoShape">
              <a:avLst/>
            </a:prstTxWarp>
            <a:spAutoFit/>
          </a:bodyPr>
          <a:lstStyle/>
          <a:p>
            <a:pPr algn="l" eaLnBrk="0" hangingPunct="0">
              <a:spcBef>
                <a:spcPct val="25000"/>
              </a:spcBef>
              <a:spcAft>
                <a:spcPct val="15000"/>
              </a:spcAft>
              <a:buClr>
                <a:schemeClr val="accent1"/>
              </a:buClr>
            </a:pPr>
            <a:r>
              <a:rPr lang="en-US" sz="1400" dirty="0"/>
              <a:t>Alison</a:t>
            </a:r>
            <a:r>
              <a:rPr lang="en-US" sz="1400" dirty="0" smtClean="0"/>
              <a:t> </a:t>
            </a:r>
            <a:r>
              <a:rPr lang="en-US" sz="1400" dirty="0" err="1" smtClean="0"/>
              <a:t>Oleksiak</a:t>
            </a:r>
            <a:r>
              <a:rPr lang="en-US" sz="1400" dirty="0"/>
              <a:t>, </a:t>
            </a:r>
            <a:r>
              <a:rPr lang="en-US" sz="1400" dirty="0" smtClean="0"/>
              <a:t>Bob Dill,</a:t>
            </a:r>
            <a:endParaRPr lang="en-US" sz="1400" dirty="0"/>
          </a:p>
          <a:p>
            <a:pPr algn="l" eaLnBrk="0" hangingPunct="0">
              <a:spcBef>
                <a:spcPct val="25000"/>
              </a:spcBef>
              <a:spcAft>
                <a:spcPct val="15000"/>
              </a:spcAft>
              <a:buClr>
                <a:schemeClr val="accent1"/>
              </a:buClr>
            </a:pPr>
            <a:r>
              <a:rPr lang="en-US" sz="1400" dirty="0" smtClean="0"/>
              <a:t>Bruce Baron, Jim Amsden</a:t>
            </a:r>
            <a:endParaRPr lang="en-US" sz="1400" dirty="0"/>
          </a:p>
          <a:p>
            <a:pPr algn="l" eaLnBrk="0" hangingPunct="0">
              <a:spcBef>
                <a:spcPct val="25000"/>
              </a:spcBef>
              <a:spcAft>
                <a:spcPct val="15000"/>
              </a:spcAft>
              <a:buClr>
                <a:schemeClr val="accent1"/>
              </a:buClr>
            </a:pPr>
            <a:r>
              <a:rPr lang="en-US" sz="1400" dirty="0" smtClean="0"/>
              <a:t>November 30, </a:t>
            </a:r>
            <a:r>
              <a:rPr lang="en-US" sz="1400" dirty="0"/>
              <a:t>2010 </a:t>
            </a:r>
            <a:endParaRPr lang="en-US" sz="1400" dirty="0">
              <a:solidFill>
                <a:srgbClr val="1E3AF8"/>
              </a:solidFill>
            </a:endParaRPr>
          </a:p>
        </p:txBody>
      </p:sp>
    </p:spTree>
    <p:extLst>
      <p:ext uri="{BB962C8B-B14F-4D97-AF65-F5344CB8AC3E}">
        <p14:creationId xmlns:p14="http://schemas.microsoft.com/office/powerpoint/2010/main" val="22161322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2"/>
          <p:cNvSpPr>
            <a:spLocks noGrp="1"/>
          </p:cNvSpPr>
          <p:nvPr>
            <p:ph type="sldNum" sz="quarter" idx="10"/>
          </p:nvPr>
        </p:nvSpPr>
        <p:spPr/>
        <p:txBody>
          <a:bodyPr/>
          <a:lstStyle/>
          <a:p>
            <a:fld id="{C21B6D9F-B5CF-6A41-B367-D416E65B6111}" type="slidenum">
              <a:rPr lang="en-US"/>
              <a:pPr/>
              <a:t>10</a:t>
            </a:fld>
            <a:endParaRPr lang="en-US"/>
          </a:p>
        </p:txBody>
      </p:sp>
      <p:sp>
        <p:nvSpPr>
          <p:cNvPr id="4632578" name="Rectangle 2"/>
          <p:cNvSpPr>
            <a:spLocks noChangeArrowheads="1"/>
          </p:cNvSpPr>
          <p:nvPr/>
        </p:nvSpPr>
        <p:spPr bwMode="auto">
          <a:xfrm flipH="1">
            <a:off x="179388" y="1293813"/>
            <a:ext cx="8658225" cy="4895850"/>
          </a:xfrm>
          <a:prstGeom prst="rect">
            <a:avLst/>
          </a:prstGeom>
          <a:gradFill rotWithShape="1">
            <a:gsLst>
              <a:gs pos="0">
                <a:srgbClr val="9DAABD">
                  <a:alpha val="58000"/>
                </a:srgbClr>
              </a:gs>
              <a:gs pos="100000">
                <a:srgbClr val="FFFFFF">
                  <a:alpha val="71001"/>
                </a:srgbClr>
              </a:gs>
            </a:gsLst>
            <a:lin ang="5400000" scaled="1"/>
          </a:gradFill>
          <a:ln>
            <a:noFill/>
          </a:ln>
          <a:effectLst/>
          <a:scene3d>
            <a:camera prst="legacyObliqueTopRight"/>
            <a:lightRig rig="legacyFlat3" dir="b"/>
          </a:scene3d>
          <a:sp3d extrusionH="49200" prstMaterial="legacyMatte">
            <a:bevelT w="13500" h="13500" prst="angle"/>
            <a:bevelB w="13500" h="13500" prst="angle"/>
            <a:extrusionClr>
              <a:srgbClr val="9DAABD"/>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000" anchor="ctr">
            <a:flatTx/>
          </a:bodyPr>
          <a:lstStyle/>
          <a:p>
            <a:endParaRPr lang="en-US" sz="2400" b="1">
              <a:solidFill>
                <a:schemeClr val="tx1"/>
              </a:solidFill>
            </a:endParaRPr>
          </a:p>
        </p:txBody>
      </p:sp>
      <p:pic>
        <p:nvPicPr>
          <p:cNvPr id="4632602" name="Picture 26" descr="PPI_New_Govern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3006725"/>
            <a:ext cx="39878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2579" name="Oval 3"/>
          <p:cNvSpPr>
            <a:spLocks noChangeArrowheads="1"/>
          </p:cNvSpPr>
          <p:nvPr/>
        </p:nvSpPr>
        <p:spPr bwMode="auto">
          <a:xfrm>
            <a:off x="2135188" y="1614488"/>
            <a:ext cx="2951162" cy="1204912"/>
          </a:xfrm>
          <a:prstGeom prst="ellipse">
            <a:avLst/>
          </a:prstGeom>
          <a:solidFill>
            <a:srgbClr val="2482A4"/>
          </a:solidFill>
          <a:ln>
            <a:noFill/>
          </a:ln>
          <a:effectLst/>
          <a:extLst>
            <a:ext uri="{91240B29-F687-4f45-9708-019B960494DF}">
              <a14:hiddenLine xmlns:a14="http://schemas.microsoft.com/office/drawing/2010/main" w="9525">
                <a:solidFill>
                  <a:srgbClr val="800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32580" name="Oval 4"/>
          <p:cNvSpPr>
            <a:spLocks noChangeArrowheads="1"/>
          </p:cNvSpPr>
          <p:nvPr/>
        </p:nvSpPr>
        <p:spPr bwMode="auto">
          <a:xfrm>
            <a:off x="411163" y="2979738"/>
            <a:ext cx="2865437" cy="1277937"/>
          </a:xfrm>
          <a:prstGeom prst="ellipse">
            <a:avLst/>
          </a:prstGeom>
          <a:solidFill>
            <a:srgbClr val="4562B5"/>
          </a:solidFill>
          <a:ln>
            <a:noFill/>
          </a:ln>
          <a:effectLst/>
          <a:extLst>
            <a:ext uri="{91240B29-F687-4f45-9708-019B960494DF}">
              <a14:hiddenLine xmlns:a14="http://schemas.microsoft.com/office/drawing/2010/main" w="9525">
                <a:solidFill>
                  <a:srgbClr val="800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632603" name="Picture 27" descr="ModelAssem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613" y="2447925"/>
            <a:ext cx="3730625" cy="2468563"/>
          </a:xfrm>
          <a:prstGeom prst="rect">
            <a:avLst/>
          </a:prstGeom>
          <a:noFill/>
          <a:extLst>
            <a:ext uri="{909E8E84-426E-40dd-AFC4-6F175D3DCCD1}">
              <a14:hiddenFill xmlns:a14="http://schemas.microsoft.com/office/drawing/2010/main">
                <a:solidFill>
                  <a:srgbClr val="FFFFFF"/>
                </a:solidFill>
              </a14:hiddenFill>
            </a:ext>
          </a:extLst>
        </p:spPr>
      </p:pic>
      <p:sp>
        <p:nvSpPr>
          <p:cNvPr id="4632586" name="Text Box 10"/>
          <p:cNvSpPr txBox="1">
            <a:spLocks noChangeArrowheads="1"/>
          </p:cNvSpPr>
          <p:nvPr/>
        </p:nvSpPr>
        <p:spPr bwMode="auto">
          <a:xfrm>
            <a:off x="6096000" y="1725613"/>
            <a:ext cx="2657475" cy="543739"/>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7475" indent="-117475" algn="l">
              <a:defRPr>
                <a:solidFill>
                  <a:schemeClr val="tx1"/>
                </a:solidFill>
                <a:latin typeface="Arial" charset="0"/>
                <a:ea typeface="ＭＳ Ｐゴシック" charset="0"/>
              </a:defRPr>
            </a:lvl1pPr>
            <a:lvl2pPr algn="l">
              <a:defRPr>
                <a:solidFill>
                  <a:schemeClr val="tx1"/>
                </a:solidFill>
                <a:latin typeface="Arial" charset="0"/>
                <a:ea typeface="ＭＳ Ｐゴシック" charset="0"/>
              </a:defRPr>
            </a:lvl2pPr>
            <a:lvl3pPr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nSpc>
                <a:spcPct val="80000"/>
              </a:lnSpc>
              <a:spcAft>
                <a:spcPct val="25000"/>
              </a:spcAft>
              <a:buClr>
                <a:schemeClr val="tx1"/>
              </a:buClr>
              <a:buFont typeface="Wingdings" charset="0"/>
              <a:buChar char="§"/>
            </a:pPr>
            <a:r>
              <a:rPr lang="en-US" sz="1000" b="1" dirty="0" smtClean="0"/>
              <a:t>Standard middleware platforms</a:t>
            </a:r>
            <a:endParaRPr lang="en-US" sz="1000" b="1" dirty="0"/>
          </a:p>
          <a:p>
            <a:pPr>
              <a:lnSpc>
                <a:spcPct val="80000"/>
              </a:lnSpc>
              <a:spcAft>
                <a:spcPct val="25000"/>
              </a:spcAft>
              <a:buClr>
                <a:schemeClr val="tx1"/>
              </a:buClr>
              <a:buFont typeface="Wingdings" charset="0"/>
              <a:buChar char="§"/>
            </a:pPr>
            <a:r>
              <a:rPr lang="en-US" sz="1000" b="1" dirty="0" smtClean="0"/>
              <a:t>Physical Meets Digital</a:t>
            </a:r>
            <a:endParaRPr lang="en-US" sz="1000" b="1" dirty="0"/>
          </a:p>
          <a:p>
            <a:pPr>
              <a:lnSpc>
                <a:spcPct val="80000"/>
              </a:lnSpc>
              <a:spcAft>
                <a:spcPct val="25000"/>
              </a:spcAft>
              <a:buClr>
                <a:schemeClr val="tx1"/>
              </a:buClr>
              <a:buFont typeface="Wingdings" charset="0"/>
              <a:buChar char="§"/>
            </a:pPr>
            <a:r>
              <a:rPr lang="en-US" sz="1000" b="1" dirty="0" smtClean="0"/>
              <a:t>Enterprise Service Bus</a:t>
            </a:r>
            <a:endParaRPr lang="en-US" sz="1000" b="1" dirty="0"/>
          </a:p>
        </p:txBody>
      </p:sp>
      <p:sp>
        <p:nvSpPr>
          <p:cNvPr id="4632587" name="Text Box 11"/>
          <p:cNvSpPr txBox="1">
            <a:spLocks noChangeArrowheads="1"/>
          </p:cNvSpPr>
          <p:nvPr/>
        </p:nvSpPr>
        <p:spPr bwMode="auto">
          <a:xfrm>
            <a:off x="5692202" y="4957763"/>
            <a:ext cx="3232723" cy="861774"/>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117475" indent="-117475" algn="l">
              <a:defRPr>
                <a:solidFill>
                  <a:schemeClr val="tx1"/>
                </a:solidFill>
                <a:latin typeface="Arial" charset="0"/>
                <a:ea typeface="ＭＳ Ｐゴシック" charset="0"/>
              </a:defRPr>
            </a:lvl1pPr>
            <a:lvl2pPr algn="l">
              <a:defRPr>
                <a:solidFill>
                  <a:schemeClr val="tx1"/>
                </a:solidFill>
                <a:latin typeface="Arial" charset="0"/>
                <a:ea typeface="ＭＳ Ｐゴシック" charset="0"/>
              </a:defRPr>
            </a:lvl2pPr>
            <a:lvl3pPr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buClr>
                <a:schemeClr val="tx1"/>
              </a:buClr>
              <a:buFont typeface="Wingdings" charset="0"/>
              <a:buChar char="§"/>
            </a:pPr>
            <a:r>
              <a:rPr lang="en-US" sz="1000" b="1" dirty="0" smtClean="0">
                <a:solidFill>
                  <a:srgbClr val="000000"/>
                </a:solidFill>
              </a:rPr>
              <a:t>Business Intelligence</a:t>
            </a:r>
            <a:endParaRPr lang="en-US" sz="1000" b="1" dirty="0">
              <a:solidFill>
                <a:srgbClr val="000000"/>
              </a:solidFill>
            </a:endParaRPr>
          </a:p>
          <a:p>
            <a:pPr>
              <a:buClr>
                <a:schemeClr val="tx1"/>
              </a:buClr>
              <a:buFont typeface="Wingdings" charset="0"/>
              <a:buChar char="§"/>
            </a:pPr>
            <a:r>
              <a:rPr lang="en-US" sz="1000" b="1" dirty="0" smtClean="0">
                <a:solidFill>
                  <a:srgbClr val="000000"/>
                </a:solidFill>
              </a:rPr>
              <a:t>Financial Performance &amp; Strategy Management</a:t>
            </a:r>
            <a:endParaRPr lang="en-US" sz="1000" b="1" dirty="0">
              <a:solidFill>
                <a:srgbClr val="000000"/>
              </a:solidFill>
            </a:endParaRPr>
          </a:p>
          <a:p>
            <a:pPr>
              <a:buClr>
                <a:schemeClr val="tx1"/>
              </a:buClr>
              <a:buFont typeface="Wingdings" charset="0"/>
              <a:buChar char="§"/>
            </a:pPr>
            <a:r>
              <a:rPr lang="en-US" sz="1000" b="1" dirty="0" smtClean="0">
                <a:solidFill>
                  <a:srgbClr val="000000"/>
                </a:solidFill>
              </a:rPr>
              <a:t>Advanced Analytics</a:t>
            </a:r>
          </a:p>
          <a:p>
            <a:pPr>
              <a:buClr>
                <a:schemeClr val="tx1"/>
              </a:buClr>
              <a:buFont typeface="Wingdings" charset="0"/>
              <a:buChar char="§"/>
            </a:pPr>
            <a:r>
              <a:rPr lang="en-US" sz="1000" b="1" dirty="0" smtClean="0">
                <a:solidFill>
                  <a:srgbClr val="000000"/>
                </a:solidFill>
              </a:rPr>
              <a:t>Analytic applications for managing mission outcomes</a:t>
            </a:r>
            <a:endParaRPr lang="en-US" sz="1000" b="1" dirty="0">
              <a:solidFill>
                <a:srgbClr val="000000"/>
              </a:solidFill>
            </a:endParaRPr>
          </a:p>
        </p:txBody>
      </p:sp>
      <p:sp>
        <p:nvSpPr>
          <p:cNvPr id="4632588" name="Text Box 12"/>
          <p:cNvSpPr txBox="1">
            <a:spLocks noChangeArrowheads="1"/>
          </p:cNvSpPr>
          <p:nvPr/>
        </p:nvSpPr>
        <p:spPr bwMode="auto">
          <a:xfrm>
            <a:off x="2022475" y="5108575"/>
            <a:ext cx="3111500" cy="543739"/>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7475" indent="-117475" algn="l">
              <a:defRPr>
                <a:solidFill>
                  <a:schemeClr val="tx1"/>
                </a:solidFill>
                <a:latin typeface="Arial" charset="0"/>
                <a:ea typeface="ＭＳ Ｐゴシック" charset="0"/>
              </a:defRPr>
            </a:lvl1pPr>
            <a:lvl2pPr algn="l">
              <a:defRPr>
                <a:solidFill>
                  <a:schemeClr val="tx1"/>
                </a:solidFill>
                <a:latin typeface="Arial" charset="0"/>
                <a:ea typeface="ＭＳ Ｐゴシック" charset="0"/>
              </a:defRPr>
            </a:lvl2pPr>
            <a:lvl3pPr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nSpc>
                <a:spcPct val="80000"/>
              </a:lnSpc>
              <a:spcAft>
                <a:spcPct val="25000"/>
              </a:spcAft>
              <a:buClr>
                <a:schemeClr val="tx1"/>
              </a:buClr>
              <a:buFont typeface="Wingdings" charset="0"/>
              <a:buChar char="§"/>
            </a:pPr>
            <a:r>
              <a:rPr lang="en-US" sz="1000" b="1" dirty="0">
                <a:solidFill>
                  <a:srgbClr val="000000"/>
                </a:solidFill>
              </a:rPr>
              <a:t>Financial transparency</a:t>
            </a:r>
          </a:p>
          <a:p>
            <a:pPr>
              <a:lnSpc>
                <a:spcPct val="80000"/>
              </a:lnSpc>
              <a:spcAft>
                <a:spcPct val="25000"/>
              </a:spcAft>
              <a:buClr>
                <a:schemeClr val="tx1"/>
              </a:buClr>
              <a:buFont typeface="Wingdings" charset="0"/>
              <a:buChar char="§"/>
            </a:pPr>
            <a:r>
              <a:rPr lang="en-US" sz="1000" b="1" dirty="0">
                <a:solidFill>
                  <a:srgbClr val="000000"/>
                </a:solidFill>
              </a:rPr>
              <a:t>Business/IT alignment</a:t>
            </a:r>
          </a:p>
          <a:p>
            <a:pPr>
              <a:lnSpc>
                <a:spcPct val="80000"/>
              </a:lnSpc>
              <a:spcAft>
                <a:spcPct val="25000"/>
              </a:spcAft>
              <a:buClr>
                <a:schemeClr val="tx1"/>
              </a:buClr>
              <a:buFont typeface="Wingdings" charset="0"/>
              <a:buChar char="§"/>
            </a:pPr>
            <a:r>
              <a:rPr lang="en-US" sz="1000" b="1" dirty="0">
                <a:solidFill>
                  <a:srgbClr val="000000"/>
                </a:solidFill>
              </a:rPr>
              <a:t>Process control</a:t>
            </a:r>
          </a:p>
        </p:txBody>
      </p:sp>
      <p:sp>
        <p:nvSpPr>
          <p:cNvPr id="4632594" name="Rectangle 18"/>
          <p:cNvSpPr>
            <a:spLocks noGrp="1" noChangeArrowheads="1"/>
          </p:cNvSpPr>
          <p:nvPr>
            <p:ph type="title"/>
          </p:nvPr>
        </p:nvSpPr>
        <p:spPr>
          <a:xfrm>
            <a:off x="153988" y="808038"/>
            <a:ext cx="8467725" cy="487313"/>
          </a:xfrm>
        </p:spPr>
        <p:txBody>
          <a:bodyPr/>
          <a:lstStyle/>
          <a:p>
            <a:r>
              <a:rPr lang="en-US" dirty="0"/>
              <a:t>The </a:t>
            </a:r>
            <a:r>
              <a:rPr lang="en-US" dirty="0" smtClean="0"/>
              <a:t>Smarter Cities </a:t>
            </a:r>
            <a:r>
              <a:rPr lang="en-US" dirty="0"/>
              <a:t>Lifecycle</a:t>
            </a:r>
          </a:p>
        </p:txBody>
      </p:sp>
      <p:sp>
        <p:nvSpPr>
          <p:cNvPr id="4632593" name="Line 17"/>
          <p:cNvSpPr>
            <a:spLocks noChangeShapeType="1"/>
          </p:cNvSpPr>
          <p:nvPr/>
        </p:nvSpPr>
        <p:spPr bwMode="auto">
          <a:xfrm flipV="1">
            <a:off x="3489325" y="4630738"/>
            <a:ext cx="935038" cy="452437"/>
          </a:xfrm>
          <a:prstGeom prst="line">
            <a:avLst/>
          </a:prstGeom>
          <a:noFill/>
          <a:ln w="28575">
            <a:solidFill>
              <a:srgbClr val="C0C0C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632585" name="Text Box 9"/>
          <p:cNvSpPr txBox="1">
            <a:spLocks noChangeArrowheads="1"/>
          </p:cNvSpPr>
          <p:nvPr/>
        </p:nvSpPr>
        <p:spPr bwMode="auto">
          <a:xfrm>
            <a:off x="2560638" y="1804988"/>
            <a:ext cx="2449512" cy="724301"/>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7475" indent="-117475" algn="l">
              <a:defRPr>
                <a:solidFill>
                  <a:schemeClr val="tx1"/>
                </a:solidFill>
                <a:latin typeface="Arial" charset="0"/>
                <a:ea typeface="ＭＳ Ｐゴシック" charset="0"/>
              </a:defRPr>
            </a:lvl1pPr>
            <a:lvl2pPr algn="l">
              <a:defRPr>
                <a:solidFill>
                  <a:schemeClr val="tx1"/>
                </a:solidFill>
                <a:latin typeface="Arial" charset="0"/>
                <a:ea typeface="ＭＳ Ｐゴシック" charset="0"/>
              </a:defRPr>
            </a:lvl2pPr>
            <a:lvl3pPr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nSpc>
                <a:spcPct val="80000"/>
              </a:lnSpc>
              <a:spcAft>
                <a:spcPct val="25000"/>
              </a:spcAft>
              <a:buClr>
                <a:schemeClr val="bg1"/>
              </a:buClr>
              <a:buFont typeface="Wingdings" charset="0"/>
              <a:buChar char="§"/>
            </a:pPr>
            <a:r>
              <a:rPr lang="en-US" sz="1100" b="1" dirty="0" smtClean="0">
                <a:solidFill>
                  <a:schemeClr val="bg1"/>
                </a:solidFill>
              </a:rPr>
              <a:t>Analyze and Design supporting IT solutions</a:t>
            </a:r>
            <a:endParaRPr lang="en-US" sz="1100" b="1" dirty="0">
              <a:solidFill>
                <a:schemeClr val="bg1"/>
              </a:solidFill>
            </a:endParaRPr>
          </a:p>
          <a:p>
            <a:pPr>
              <a:lnSpc>
                <a:spcPct val="80000"/>
              </a:lnSpc>
              <a:spcAft>
                <a:spcPct val="25000"/>
              </a:spcAft>
              <a:buClr>
                <a:schemeClr val="bg1"/>
              </a:buClr>
              <a:buFont typeface="Wingdings" charset="0"/>
              <a:buChar char="§"/>
            </a:pPr>
            <a:r>
              <a:rPr lang="en-US" sz="1100" b="1" dirty="0" smtClean="0">
                <a:solidFill>
                  <a:schemeClr val="bg1"/>
                </a:solidFill>
              </a:rPr>
              <a:t>Leverage industry assets</a:t>
            </a:r>
            <a:endParaRPr lang="en-US" sz="1100" b="1" dirty="0">
              <a:solidFill>
                <a:schemeClr val="bg1"/>
              </a:solidFill>
            </a:endParaRPr>
          </a:p>
          <a:p>
            <a:pPr>
              <a:lnSpc>
                <a:spcPct val="80000"/>
              </a:lnSpc>
              <a:spcAft>
                <a:spcPct val="25000"/>
              </a:spcAft>
              <a:buClr>
                <a:schemeClr val="bg1"/>
              </a:buClr>
              <a:buFont typeface="Wingdings" charset="0"/>
              <a:buChar char="§"/>
            </a:pPr>
            <a:r>
              <a:rPr lang="en-US" sz="1100" b="1" dirty="0" smtClean="0">
                <a:solidFill>
                  <a:schemeClr val="bg1"/>
                </a:solidFill>
              </a:rPr>
              <a:t>Actionable Smarter Cities</a:t>
            </a:r>
            <a:endParaRPr lang="en-US" sz="1100" b="1" dirty="0">
              <a:solidFill>
                <a:schemeClr val="bg1"/>
              </a:solidFill>
            </a:endParaRPr>
          </a:p>
        </p:txBody>
      </p:sp>
      <p:sp>
        <p:nvSpPr>
          <p:cNvPr id="4632584" name="Text Box 8"/>
          <p:cNvSpPr txBox="1">
            <a:spLocks noChangeArrowheads="1"/>
          </p:cNvSpPr>
          <p:nvPr/>
        </p:nvSpPr>
        <p:spPr bwMode="auto">
          <a:xfrm>
            <a:off x="682923" y="3132138"/>
            <a:ext cx="2474912" cy="1215205"/>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117475" indent="-117475" algn="l">
              <a:defRPr>
                <a:solidFill>
                  <a:schemeClr val="tx1"/>
                </a:solidFill>
                <a:latin typeface="Arial" charset="0"/>
                <a:ea typeface="ＭＳ Ｐゴシック" charset="0"/>
              </a:defRPr>
            </a:lvl1pPr>
            <a:lvl2pPr algn="l">
              <a:defRPr>
                <a:solidFill>
                  <a:schemeClr val="tx1"/>
                </a:solidFill>
                <a:latin typeface="Arial" charset="0"/>
                <a:ea typeface="ＭＳ Ｐゴシック" charset="0"/>
              </a:defRPr>
            </a:lvl2pPr>
            <a:lvl3pPr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nSpc>
                <a:spcPct val="80000"/>
              </a:lnSpc>
              <a:spcAft>
                <a:spcPct val="25000"/>
              </a:spcAft>
              <a:buClr>
                <a:schemeClr val="bg1"/>
              </a:buClr>
              <a:buFont typeface="Wingdings" charset="0"/>
              <a:buChar char="§"/>
            </a:pPr>
            <a:r>
              <a:rPr lang="en-US" sz="1100" b="1" dirty="0" smtClean="0">
                <a:solidFill>
                  <a:schemeClr val="bg1"/>
                </a:solidFill>
              </a:rPr>
              <a:t>Establish business vision and mission</a:t>
            </a:r>
            <a:endParaRPr lang="en-US" sz="1100" b="1" dirty="0">
              <a:solidFill>
                <a:schemeClr val="bg1"/>
              </a:solidFill>
            </a:endParaRPr>
          </a:p>
          <a:p>
            <a:pPr>
              <a:lnSpc>
                <a:spcPct val="80000"/>
              </a:lnSpc>
              <a:spcAft>
                <a:spcPct val="25000"/>
              </a:spcAft>
              <a:buClr>
                <a:schemeClr val="bg1"/>
              </a:buClr>
              <a:buFont typeface="Wingdings" charset="0"/>
              <a:buChar char="§"/>
            </a:pPr>
            <a:r>
              <a:rPr lang="en-US" sz="1100" b="1" dirty="0" smtClean="0">
                <a:solidFill>
                  <a:schemeClr val="bg1"/>
                </a:solidFill>
              </a:rPr>
              <a:t>Leverage Reference Models</a:t>
            </a:r>
            <a:endParaRPr lang="en-US" sz="1100" b="1" dirty="0">
              <a:solidFill>
                <a:schemeClr val="bg1"/>
              </a:solidFill>
            </a:endParaRPr>
          </a:p>
          <a:p>
            <a:pPr>
              <a:lnSpc>
                <a:spcPct val="80000"/>
              </a:lnSpc>
              <a:spcAft>
                <a:spcPct val="25000"/>
              </a:spcAft>
              <a:buClr>
                <a:schemeClr val="bg1"/>
              </a:buClr>
              <a:buFont typeface="Wingdings" charset="0"/>
              <a:buChar char="§"/>
            </a:pPr>
            <a:r>
              <a:rPr lang="en-US" sz="1100" b="1" dirty="0" smtClean="0">
                <a:solidFill>
                  <a:schemeClr val="bg1"/>
                </a:solidFill>
              </a:rPr>
              <a:t>Perform strategic planning</a:t>
            </a:r>
          </a:p>
          <a:p>
            <a:pPr>
              <a:lnSpc>
                <a:spcPct val="80000"/>
              </a:lnSpc>
              <a:spcAft>
                <a:spcPct val="25000"/>
              </a:spcAft>
              <a:buClr>
                <a:schemeClr val="bg1"/>
              </a:buClr>
              <a:buFont typeface="Wingdings" charset="0"/>
              <a:buChar char="§"/>
            </a:pPr>
            <a:r>
              <a:rPr lang="en-US" sz="1100" b="1" dirty="0" smtClean="0">
                <a:solidFill>
                  <a:schemeClr val="bg1"/>
                </a:solidFill>
              </a:rPr>
              <a:t>Align with applicable regulations</a:t>
            </a:r>
          </a:p>
          <a:p>
            <a:pPr>
              <a:lnSpc>
                <a:spcPct val="80000"/>
              </a:lnSpc>
              <a:spcAft>
                <a:spcPct val="25000"/>
              </a:spcAft>
              <a:buClr>
                <a:schemeClr val="bg1"/>
              </a:buClr>
              <a:buFont typeface="Wingdings" charset="0"/>
              <a:buChar char="§"/>
            </a:pPr>
            <a:endParaRPr lang="en-US" sz="1100" b="1" dirty="0">
              <a:solidFill>
                <a:schemeClr val="bg1"/>
              </a:solidFill>
            </a:endParaRPr>
          </a:p>
        </p:txBody>
      </p:sp>
      <p:sp>
        <p:nvSpPr>
          <p:cNvPr id="4632591" name="Line 15"/>
          <p:cNvSpPr>
            <a:spLocks noChangeShapeType="1"/>
          </p:cNvSpPr>
          <p:nvPr/>
        </p:nvSpPr>
        <p:spPr bwMode="auto">
          <a:xfrm flipH="1">
            <a:off x="5767388" y="2517775"/>
            <a:ext cx="449262" cy="614363"/>
          </a:xfrm>
          <a:prstGeom prst="line">
            <a:avLst/>
          </a:prstGeom>
          <a:noFill/>
          <a:ln w="28575">
            <a:solidFill>
              <a:srgbClr val="C0C0C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632592" name="Line 16"/>
          <p:cNvSpPr>
            <a:spLocks noChangeShapeType="1"/>
          </p:cNvSpPr>
          <p:nvPr/>
        </p:nvSpPr>
        <p:spPr bwMode="auto">
          <a:xfrm flipH="1" flipV="1">
            <a:off x="5221288" y="4235450"/>
            <a:ext cx="1328737" cy="712788"/>
          </a:xfrm>
          <a:prstGeom prst="line">
            <a:avLst/>
          </a:prstGeom>
          <a:noFill/>
          <a:ln w="28575">
            <a:solidFill>
              <a:srgbClr val="C0C0C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236361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3" descr="World Map"/>
          <p:cNvPicPr>
            <a:picLocks noChangeAspect="1" noChangeArrowheads="1"/>
          </p:cNvPicPr>
          <p:nvPr/>
        </p:nvPicPr>
        <p:blipFill>
          <a:blip r:embed="rId3">
            <a:lum bright="37000" contrast="-48000"/>
          </a:blip>
          <a:srcRect/>
          <a:stretch>
            <a:fillRect/>
          </a:stretch>
        </p:blipFill>
        <p:spPr bwMode="auto">
          <a:xfrm>
            <a:off x="0" y="1295400"/>
            <a:ext cx="9044648" cy="4572000"/>
          </a:xfrm>
          <a:prstGeom prst="rect">
            <a:avLst/>
          </a:prstGeom>
          <a:noFill/>
          <a:ln w="9525">
            <a:noFill/>
            <a:miter lim="800000"/>
            <a:headEnd/>
            <a:tailEnd/>
          </a:ln>
        </p:spPr>
      </p:pic>
      <p:grpSp>
        <p:nvGrpSpPr>
          <p:cNvPr id="79" name="Group 107"/>
          <p:cNvGrpSpPr>
            <a:grpSpLocks/>
          </p:cNvGrpSpPr>
          <p:nvPr/>
        </p:nvGrpSpPr>
        <p:grpSpPr bwMode="auto">
          <a:xfrm rot="7474670">
            <a:off x="2042937" y="2416879"/>
            <a:ext cx="4702335" cy="4470869"/>
            <a:chOff x="4077756" y="2728322"/>
            <a:chExt cx="2538539" cy="2602912"/>
          </a:xfrm>
        </p:grpSpPr>
        <p:sp>
          <p:nvSpPr>
            <p:cNvPr id="80" name="AutoShape 13"/>
            <p:cNvSpPr>
              <a:spLocks noChangeArrowheads="1"/>
            </p:cNvSpPr>
            <p:nvPr/>
          </p:nvSpPr>
          <p:spPr bwMode="auto">
            <a:xfrm rot="20146733">
              <a:off x="4277965" y="2901790"/>
              <a:ext cx="2237375" cy="251939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prstTxWarp prst="textNoShape">
                <a:avLst/>
              </a:prstTxWarp>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sp>
          <p:nvSpPr>
            <p:cNvPr id="81" name="AutoShape 14"/>
            <p:cNvSpPr>
              <a:spLocks noChangeArrowheads="1"/>
            </p:cNvSpPr>
            <p:nvPr/>
          </p:nvSpPr>
          <p:spPr bwMode="auto">
            <a:xfrm rot="6216645">
              <a:off x="4093112" y="3101642"/>
              <a:ext cx="2236728" cy="25188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prstTxWarp prst="textNoShape">
                <a:avLst/>
              </a:prstTxWarp>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sp>
          <p:nvSpPr>
            <p:cNvPr id="82" name="AutoShape 15"/>
            <p:cNvSpPr>
              <a:spLocks noChangeArrowheads="1"/>
            </p:cNvSpPr>
            <p:nvPr/>
          </p:nvSpPr>
          <p:spPr bwMode="auto">
            <a:xfrm rot="13146334">
              <a:off x="4060577" y="2911542"/>
              <a:ext cx="2239566" cy="25183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vert="eaVert" wrap="none" lIns="91418" tIns="45708" rIns="91418" bIns="45708" anchor="ctr">
              <a:prstTxWarp prst="textNoShape">
                <a:avLst/>
              </a:prstTxWarp>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grpSp>
      <p:sp>
        <p:nvSpPr>
          <p:cNvPr id="2" name="Title 1"/>
          <p:cNvSpPr>
            <a:spLocks noGrp="1"/>
          </p:cNvSpPr>
          <p:nvPr>
            <p:ph type="title"/>
          </p:nvPr>
        </p:nvSpPr>
        <p:spPr>
          <a:xfrm>
            <a:off x="152400" y="533400"/>
            <a:ext cx="8467725" cy="651460"/>
          </a:xfrm>
        </p:spPr>
        <p:txBody>
          <a:bodyPr/>
          <a:lstStyle/>
          <a:p>
            <a:pPr algn="ctr"/>
            <a:r>
              <a:rPr lang="en-US" sz="2000" dirty="0" smtClean="0"/>
              <a:t>Smarter Cities closes the loop on municipal planning, solution deployment, measures and metrics with business intelligence</a:t>
            </a:r>
            <a:endParaRPr lang="en-US" sz="2000" dirty="0"/>
          </a:p>
        </p:txBody>
      </p:sp>
      <p:sp>
        <p:nvSpPr>
          <p:cNvPr id="4" name="Slide Number Placeholder 3"/>
          <p:cNvSpPr>
            <a:spLocks noGrp="1"/>
          </p:cNvSpPr>
          <p:nvPr>
            <p:ph type="sldNum" sz="quarter" idx="10"/>
          </p:nvPr>
        </p:nvSpPr>
        <p:spPr/>
        <p:txBody>
          <a:bodyPr/>
          <a:lstStyle/>
          <a:p>
            <a:pPr>
              <a:defRPr/>
            </a:pPr>
            <a:fld id="{031088B4-80FB-7E41-B9BC-1B51E49ABC0F}" type="slidenum">
              <a:rPr lang="en-US" smtClean="0"/>
              <a:pPr>
                <a:defRPr/>
              </a:pPr>
              <a:t>11</a:t>
            </a:fld>
            <a:endParaRPr lang="en-US"/>
          </a:p>
        </p:txBody>
      </p:sp>
      <p:grpSp>
        <p:nvGrpSpPr>
          <p:cNvPr id="15" name="Group 14"/>
          <p:cNvGrpSpPr/>
          <p:nvPr/>
        </p:nvGrpSpPr>
        <p:grpSpPr>
          <a:xfrm>
            <a:off x="2971800" y="4953000"/>
            <a:ext cx="3048000" cy="1312862"/>
            <a:chOff x="762000" y="1582738"/>
            <a:chExt cx="4953000" cy="2303462"/>
          </a:xfrm>
        </p:grpSpPr>
        <p:sp>
          <p:nvSpPr>
            <p:cNvPr id="5" name="Rectangle 2"/>
            <p:cNvSpPr>
              <a:spLocks noChangeArrowheads="1"/>
            </p:cNvSpPr>
            <p:nvPr/>
          </p:nvSpPr>
          <p:spPr bwMode="auto">
            <a:xfrm>
              <a:off x="762000" y="1600200"/>
              <a:ext cx="4953000" cy="2286000"/>
            </a:xfrm>
            <a:prstGeom prst="rect">
              <a:avLst/>
            </a:prstGeom>
            <a:gradFill rotWithShape="1">
              <a:gsLst>
                <a:gs pos="0">
                  <a:srgbClr val="CC9900"/>
                </a:gs>
                <a:gs pos="50000">
                  <a:srgbClr val="5E4700"/>
                </a:gs>
                <a:gs pos="100000">
                  <a:srgbClr val="CC99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C9900"/>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endParaRPr lang="en-US" sz="800">
                <a:solidFill>
                  <a:srgbClr val="000000"/>
                </a:solidFill>
                <a:latin typeface="Arial" charset="0"/>
                <a:ea typeface="MS PGothic" pitchFamily="34" charset="-128"/>
                <a:cs typeface="Arial" charset="0"/>
              </a:endParaRPr>
            </a:p>
          </p:txBody>
        </p:sp>
        <p:sp>
          <p:nvSpPr>
            <p:cNvPr id="7" name="Text Box 4"/>
            <p:cNvSpPr txBox="1">
              <a:spLocks noChangeArrowheads="1"/>
            </p:cNvSpPr>
            <p:nvPr/>
          </p:nvSpPr>
          <p:spPr bwMode="auto">
            <a:xfrm>
              <a:off x="762000" y="1582738"/>
              <a:ext cx="4168775" cy="419404"/>
            </a:xfrm>
            <a:prstGeom prst="rect">
              <a:avLst/>
            </a:prstGeom>
            <a:noFill/>
            <a:ln w="9525">
              <a:noFill/>
              <a:miter lim="800000"/>
              <a:headEnd/>
              <a:tailEnd/>
            </a:ln>
            <a:effectLst>
              <a:prstShdw prst="shdw17" dist="17961" dir="2700000">
                <a:srgbClr val="007A99">
                  <a:alpha val="74997"/>
                </a:srgbClr>
              </a:prstShdw>
            </a:effectLst>
          </p:spPr>
          <p:txBody>
            <a:bodyPr wrap="square" lIns="45720" rIns="45720">
              <a:prstTxWarp prst="textNoShape">
                <a:avLst/>
              </a:prstTxWarp>
              <a:spAutoFit/>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1050" dirty="0">
                  <a:solidFill>
                    <a:srgbClr val="996633"/>
                  </a:solidFill>
                  <a:latin typeface="Arial" charset="0"/>
                  <a:ea typeface="MS PGothic" pitchFamily="34" charset="-128"/>
                  <a:cs typeface="Arial" charset="0"/>
                </a:rPr>
                <a:t>Smarter Cities Command and Control</a:t>
              </a:r>
            </a:p>
          </p:txBody>
        </p:sp>
        <p:sp>
          <p:nvSpPr>
            <p:cNvPr id="8" name="Rectangle 33"/>
            <p:cNvSpPr>
              <a:spLocks noChangeArrowheads="1"/>
            </p:cNvSpPr>
            <p:nvPr/>
          </p:nvSpPr>
          <p:spPr bwMode="auto">
            <a:xfrm>
              <a:off x="990600" y="2667000"/>
              <a:ext cx="1344613" cy="341312"/>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a:solidFill>
                    <a:srgbClr val="000000"/>
                  </a:solidFill>
                  <a:latin typeface="Arial" charset="0"/>
                  <a:ea typeface="MS PGothic" pitchFamily="34" charset="-128"/>
                  <a:cs typeface="Arial" charset="0"/>
                </a:rPr>
                <a:t>Incident Mgmt</a:t>
              </a:r>
            </a:p>
          </p:txBody>
        </p:sp>
        <p:sp>
          <p:nvSpPr>
            <p:cNvPr id="9" name="Rectangle 34"/>
            <p:cNvSpPr>
              <a:spLocks noChangeArrowheads="1"/>
            </p:cNvSpPr>
            <p:nvPr/>
          </p:nvSpPr>
          <p:spPr bwMode="auto">
            <a:xfrm>
              <a:off x="2667000" y="26670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Trends &amp; Analysis</a:t>
              </a:r>
            </a:p>
          </p:txBody>
        </p:sp>
        <p:sp>
          <p:nvSpPr>
            <p:cNvPr id="10" name="Rectangle 35"/>
            <p:cNvSpPr>
              <a:spLocks noChangeArrowheads="1"/>
            </p:cNvSpPr>
            <p:nvPr/>
          </p:nvSpPr>
          <p:spPr bwMode="auto">
            <a:xfrm>
              <a:off x="4191000" y="20574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Simulation &amp;</a:t>
              </a:r>
            </a:p>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Investigation</a:t>
              </a:r>
            </a:p>
          </p:txBody>
        </p:sp>
        <p:sp>
          <p:nvSpPr>
            <p:cNvPr id="11" name="Rectangle 36"/>
            <p:cNvSpPr>
              <a:spLocks noChangeArrowheads="1"/>
            </p:cNvSpPr>
            <p:nvPr/>
          </p:nvSpPr>
          <p:spPr bwMode="auto">
            <a:xfrm>
              <a:off x="2667000" y="3276600"/>
              <a:ext cx="1344612" cy="341313"/>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Live Feeds </a:t>
              </a:r>
            </a:p>
            <a:p>
              <a:pPr marL="192088" indent="-192088" algn="ctr" defTabSz="914400" fontAlgn="base">
                <a:lnSpc>
                  <a:spcPct val="84000"/>
                </a:lnSpc>
                <a:spcBef>
                  <a:spcPct val="20000"/>
                </a:spcBef>
                <a:spcAft>
                  <a:spcPct val="0"/>
                </a:spcAft>
                <a:buClr>
                  <a:srgbClr val="669900"/>
                </a:buClr>
                <a:buFont typeface="Wingdings" charset="2"/>
                <a:buNone/>
              </a:pPr>
              <a:r>
                <a:rPr lang="en-US" sz="300" dirty="0">
                  <a:solidFill>
                    <a:srgbClr val="000000"/>
                  </a:solidFill>
                  <a:latin typeface="Arial" charset="0"/>
                  <a:ea typeface="MS PGothic" pitchFamily="34" charset="-128"/>
                  <a:cs typeface="Arial" charset="0"/>
                </a:rPr>
                <a:t>(Sensors &amp; Subsystems)</a:t>
              </a:r>
            </a:p>
          </p:txBody>
        </p:sp>
        <p:sp>
          <p:nvSpPr>
            <p:cNvPr id="12" name="Rectangle 37"/>
            <p:cNvSpPr>
              <a:spLocks noChangeArrowheads="1"/>
            </p:cNvSpPr>
            <p:nvPr/>
          </p:nvSpPr>
          <p:spPr bwMode="auto">
            <a:xfrm>
              <a:off x="4191000" y="2667000"/>
              <a:ext cx="1344612" cy="341312"/>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Cross-domain </a:t>
              </a:r>
            </a:p>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collaboration</a:t>
              </a:r>
            </a:p>
          </p:txBody>
        </p:sp>
        <p:sp>
          <p:nvSpPr>
            <p:cNvPr id="13" name="Rectangle 38"/>
            <p:cNvSpPr>
              <a:spLocks noChangeArrowheads="1"/>
            </p:cNvSpPr>
            <p:nvPr/>
          </p:nvSpPr>
          <p:spPr bwMode="auto">
            <a:xfrm>
              <a:off x="9906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Operations &amp; </a:t>
              </a:r>
            </a:p>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Planning</a:t>
              </a:r>
            </a:p>
          </p:txBody>
        </p:sp>
        <p:sp>
          <p:nvSpPr>
            <p:cNvPr id="14" name="Rectangle 39"/>
            <p:cNvSpPr>
              <a:spLocks noChangeArrowheads="1"/>
            </p:cNvSpPr>
            <p:nvPr/>
          </p:nvSpPr>
          <p:spPr bwMode="auto">
            <a:xfrm>
              <a:off x="26670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prstTxWarp prst="textNoShape">
                <a:avLst/>
              </a:prstTxWarp>
              <a:flatTx/>
            </a:bodyPr>
            <a:lstStyle/>
            <a:p>
              <a:pPr marL="192088" indent="-192088" algn="ctr" defTabSz="914400" fontAlgn="base">
                <a:lnSpc>
                  <a:spcPct val="84000"/>
                </a:lnSpc>
                <a:spcBef>
                  <a:spcPct val="20000"/>
                </a:spcBef>
                <a:spcAft>
                  <a:spcPct val="0"/>
                </a:spcAft>
                <a:buClr>
                  <a:srgbClr val="669900"/>
                </a:buClr>
                <a:buFont typeface="Wingdings" charset="2"/>
                <a:buNone/>
              </a:pPr>
              <a:r>
                <a:rPr lang="en-US" sz="800" dirty="0">
                  <a:solidFill>
                    <a:srgbClr val="000000"/>
                  </a:solidFill>
                  <a:latin typeface="Arial" charset="0"/>
                  <a:ea typeface="MS PGothic" pitchFamily="34" charset="-128"/>
                  <a:cs typeface="Arial" charset="0"/>
                </a:rPr>
                <a:t>Situational Views</a:t>
              </a:r>
            </a:p>
          </p:txBody>
        </p:sp>
      </p:grpSp>
      <p:grpSp>
        <p:nvGrpSpPr>
          <p:cNvPr id="16" name="Group 15"/>
          <p:cNvGrpSpPr/>
          <p:nvPr/>
        </p:nvGrpSpPr>
        <p:grpSpPr>
          <a:xfrm>
            <a:off x="152400" y="2895600"/>
            <a:ext cx="3733800" cy="2743200"/>
            <a:chOff x="127000" y="1054100"/>
            <a:chExt cx="8883650" cy="7797799"/>
          </a:xfrm>
        </p:grpSpPr>
        <p:cxnSp>
          <p:nvCxnSpPr>
            <p:cNvPr id="17" name="AutoShape 2"/>
            <p:cNvCxnSpPr>
              <a:cxnSpLocks noChangeShapeType="1"/>
            </p:cNvCxnSpPr>
            <p:nvPr/>
          </p:nvCxnSpPr>
          <p:spPr bwMode="auto">
            <a:xfrm>
              <a:off x="1382713" y="3827463"/>
              <a:ext cx="6318250" cy="15875"/>
            </a:xfrm>
            <a:prstGeom prst="straightConnector1">
              <a:avLst/>
            </a:prstGeom>
            <a:noFill/>
            <a:ln w="9525">
              <a:solidFill>
                <a:schemeClr val="hlink"/>
              </a:solidFill>
              <a:round/>
              <a:headEnd/>
              <a:tailEnd/>
            </a:ln>
            <a:effectLst/>
          </p:spPr>
        </p:cxnSp>
        <p:cxnSp>
          <p:nvCxnSpPr>
            <p:cNvPr id="18" name="AutoShape 3"/>
            <p:cNvCxnSpPr>
              <a:cxnSpLocks noChangeShapeType="1"/>
            </p:cNvCxnSpPr>
            <p:nvPr/>
          </p:nvCxnSpPr>
          <p:spPr bwMode="auto">
            <a:xfrm>
              <a:off x="4476750" y="2120900"/>
              <a:ext cx="109538" cy="2801938"/>
            </a:xfrm>
            <a:prstGeom prst="straightConnector1">
              <a:avLst/>
            </a:prstGeom>
            <a:noFill/>
            <a:ln w="9525">
              <a:solidFill>
                <a:schemeClr val="hlink"/>
              </a:solidFill>
              <a:round/>
              <a:headEnd/>
              <a:tailEnd/>
            </a:ln>
            <a:effectLst/>
          </p:spPr>
        </p:cxnSp>
        <p:cxnSp>
          <p:nvCxnSpPr>
            <p:cNvPr id="19" name="AutoShape 4"/>
            <p:cNvCxnSpPr>
              <a:cxnSpLocks noChangeShapeType="1"/>
            </p:cNvCxnSpPr>
            <p:nvPr/>
          </p:nvCxnSpPr>
          <p:spPr bwMode="auto">
            <a:xfrm>
              <a:off x="2654300" y="2074863"/>
              <a:ext cx="3683000" cy="3182937"/>
            </a:xfrm>
            <a:prstGeom prst="straightConnector1">
              <a:avLst/>
            </a:prstGeom>
            <a:noFill/>
            <a:ln w="9525">
              <a:solidFill>
                <a:schemeClr val="hlink"/>
              </a:solidFill>
              <a:round/>
              <a:headEnd/>
              <a:tailEnd/>
            </a:ln>
            <a:effectLst/>
          </p:spPr>
        </p:cxnSp>
        <p:cxnSp>
          <p:nvCxnSpPr>
            <p:cNvPr id="20" name="AutoShape 5"/>
            <p:cNvCxnSpPr>
              <a:cxnSpLocks noChangeShapeType="1"/>
            </p:cNvCxnSpPr>
            <p:nvPr/>
          </p:nvCxnSpPr>
          <p:spPr bwMode="auto">
            <a:xfrm flipV="1">
              <a:off x="2719388" y="2109788"/>
              <a:ext cx="3640137" cy="3192462"/>
            </a:xfrm>
            <a:prstGeom prst="straightConnector1">
              <a:avLst/>
            </a:prstGeom>
            <a:noFill/>
            <a:ln w="9525">
              <a:solidFill>
                <a:schemeClr val="hlink"/>
              </a:solidFill>
              <a:round/>
              <a:headEnd/>
              <a:tailEnd/>
            </a:ln>
            <a:effectLst/>
          </p:spPr>
        </p:cxnSp>
        <p:grpSp>
          <p:nvGrpSpPr>
            <p:cNvPr id="21" name="Group 6"/>
            <p:cNvGrpSpPr>
              <a:grpSpLocks/>
            </p:cNvGrpSpPr>
            <p:nvPr/>
          </p:nvGrpSpPr>
          <p:grpSpPr bwMode="auto">
            <a:xfrm>
              <a:off x="1389063" y="1541463"/>
              <a:ext cx="1481137" cy="1547813"/>
              <a:chOff x="875" y="971"/>
              <a:chExt cx="933" cy="975"/>
            </a:xfrm>
          </p:grpSpPr>
          <p:pic>
            <p:nvPicPr>
              <p:cNvPr id="52" name="Picture 11" descr="cercle people copy8.png"/>
              <p:cNvPicPr>
                <a:picLocks noChangeAspect="1"/>
              </p:cNvPicPr>
              <p:nvPr/>
            </p:nvPicPr>
            <p:blipFill>
              <a:blip r:embed="rId4"/>
              <a:srcRect/>
              <a:stretch>
                <a:fillRect/>
              </a:stretch>
            </p:blipFill>
            <p:spPr bwMode="auto">
              <a:xfrm>
                <a:off x="981" y="971"/>
                <a:ext cx="691" cy="672"/>
              </a:xfrm>
              <a:prstGeom prst="rect">
                <a:avLst/>
              </a:prstGeom>
              <a:noFill/>
              <a:ln w="9525">
                <a:noFill/>
                <a:miter lim="800000"/>
                <a:headEnd/>
                <a:tailEnd/>
              </a:ln>
            </p:spPr>
          </p:pic>
          <p:sp>
            <p:nvSpPr>
              <p:cNvPr id="53" name="Rectangle 8"/>
              <p:cNvSpPr>
                <a:spLocks noChangeArrowheads="1"/>
              </p:cNvSpPr>
              <p:nvPr/>
            </p:nvSpPr>
            <p:spPr bwMode="auto">
              <a:xfrm>
                <a:off x="875" y="1547"/>
                <a:ext cx="933"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dirty="0">
                    <a:solidFill>
                      <a:srgbClr val="CC0000"/>
                    </a:solidFill>
                    <a:latin typeface="Arial" charset="0"/>
                    <a:ea typeface="Arial" charset="0"/>
                    <a:cs typeface="Arial" charset="0"/>
                  </a:rPr>
                  <a:t>Budgeting &amp; Finance</a:t>
                </a:r>
                <a:endParaRPr lang="en-US" sz="1600" b="1" dirty="0">
                  <a:solidFill>
                    <a:srgbClr val="000000"/>
                  </a:solidFill>
                  <a:latin typeface="Arial" charset="0"/>
                  <a:ea typeface="Arial" charset="0"/>
                  <a:cs typeface="Arial" charset="0"/>
                </a:endParaRPr>
              </a:p>
            </p:txBody>
          </p:sp>
        </p:grpSp>
        <p:grpSp>
          <p:nvGrpSpPr>
            <p:cNvPr id="22" name="Group 21"/>
            <p:cNvGrpSpPr>
              <a:grpSpLocks/>
            </p:cNvGrpSpPr>
            <p:nvPr/>
          </p:nvGrpSpPr>
          <p:grpSpPr bwMode="auto">
            <a:xfrm>
              <a:off x="127000" y="3292478"/>
              <a:ext cx="1484313" cy="1549401"/>
              <a:chOff x="80" y="2074"/>
              <a:chExt cx="935" cy="976"/>
            </a:xfrm>
          </p:grpSpPr>
          <p:pic>
            <p:nvPicPr>
              <p:cNvPr id="50" name="Picture 9" descr="cercle people copy6.png"/>
              <p:cNvPicPr>
                <a:picLocks noChangeAspect="1"/>
              </p:cNvPicPr>
              <p:nvPr/>
            </p:nvPicPr>
            <p:blipFill>
              <a:blip r:embed="rId5"/>
              <a:srcRect/>
              <a:stretch>
                <a:fillRect/>
              </a:stretch>
            </p:blipFill>
            <p:spPr bwMode="auto">
              <a:xfrm>
                <a:off x="179" y="2074"/>
                <a:ext cx="692" cy="673"/>
              </a:xfrm>
              <a:prstGeom prst="rect">
                <a:avLst/>
              </a:prstGeom>
              <a:noFill/>
              <a:ln w="9525">
                <a:noFill/>
                <a:miter lim="800000"/>
                <a:headEnd/>
                <a:tailEnd/>
              </a:ln>
            </p:spPr>
          </p:pic>
          <p:sp>
            <p:nvSpPr>
              <p:cNvPr id="51" name="Rectangle 11"/>
              <p:cNvSpPr>
                <a:spLocks noChangeArrowheads="1"/>
              </p:cNvSpPr>
              <p:nvPr/>
            </p:nvSpPr>
            <p:spPr bwMode="auto">
              <a:xfrm>
                <a:off x="80" y="26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dirty="0">
                    <a:solidFill>
                      <a:srgbClr val="CC0000"/>
                    </a:solidFill>
                    <a:latin typeface="Arial" charset="0"/>
                    <a:ea typeface="Arial" charset="0"/>
                    <a:cs typeface="Arial" charset="0"/>
                  </a:rPr>
                  <a:t>Executive Management</a:t>
                </a:r>
                <a:endParaRPr lang="en-US" sz="1600" b="1" dirty="0">
                  <a:solidFill>
                    <a:srgbClr val="000000"/>
                  </a:solidFill>
                  <a:latin typeface="Arial" charset="0"/>
                  <a:ea typeface="Arial" charset="0"/>
                  <a:cs typeface="Arial" charset="0"/>
                </a:endParaRPr>
              </a:p>
            </p:txBody>
          </p:sp>
        </p:grpSp>
        <p:grpSp>
          <p:nvGrpSpPr>
            <p:cNvPr id="23" name="Group 12"/>
            <p:cNvGrpSpPr>
              <a:grpSpLocks/>
            </p:cNvGrpSpPr>
            <p:nvPr/>
          </p:nvGrpSpPr>
          <p:grpSpPr bwMode="auto">
            <a:xfrm>
              <a:off x="1449388" y="4768850"/>
              <a:ext cx="1484313" cy="1519238"/>
              <a:chOff x="913" y="3004"/>
              <a:chExt cx="935" cy="957"/>
            </a:xfrm>
          </p:grpSpPr>
          <p:pic>
            <p:nvPicPr>
              <p:cNvPr id="48" name="Picture 8" descr="cercle people copy5.png"/>
              <p:cNvPicPr>
                <a:picLocks noChangeAspect="1"/>
              </p:cNvPicPr>
              <p:nvPr/>
            </p:nvPicPr>
            <p:blipFill>
              <a:blip r:embed="rId6"/>
              <a:srcRect/>
              <a:stretch>
                <a:fillRect/>
              </a:stretch>
            </p:blipFill>
            <p:spPr bwMode="auto">
              <a:xfrm>
                <a:off x="1021" y="3004"/>
                <a:ext cx="692" cy="671"/>
              </a:xfrm>
              <a:prstGeom prst="rect">
                <a:avLst/>
              </a:prstGeom>
              <a:noFill/>
              <a:ln w="9525">
                <a:noFill/>
                <a:miter lim="800000"/>
                <a:headEnd/>
                <a:tailEnd/>
              </a:ln>
            </p:spPr>
          </p:pic>
          <p:sp>
            <p:nvSpPr>
              <p:cNvPr id="49" name="Rectangle 14"/>
              <p:cNvSpPr>
                <a:spLocks noChangeArrowheads="1"/>
              </p:cNvSpPr>
              <p:nvPr/>
            </p:nvSpPr>
            <p:spPr bwMode="auto">
              <a:xfrm>
                <a:off x="913" y="3562"/>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a:solidFill>
                      <a:srgbClr val="CC0000"/>
                    </a:solidFill>
                    <a:latin typeface="Arial" charset="0"/>
                    <a:ea typeface="Arial" charset="0"/>
                    <a:cs typeface="Arial" charset="0"/>
                  </a:rPr>
                  <a:t>Operations/ Readiness</a:t>
                </a:r>
                <a:endParaRPr lang="en-US" sz="1600" b="1">
                  <a:solidFill>
                    <a:srgbClr val="000000"/>
                  </a:solidFill>
                  <a:latin typeface="Arial" charset="0"/>
                  <a:ea typeface="Arial" charset="0"/>
                  <a:cs typeface="Arial" charset="0"/>
                </a:endParaRPr>
              </a:p>
            </p:txBody>
          </p:sp>
        </p:grpSp>
        <p:grpSp>
          <p:nvGrpSpPr>
            <p:cNvPr id="24" name="Group 15"/>
            <p:cNvGrpSpPr>
              <a:grpSpLocks/>
            </p:cNvGrpSpPr>
            <p:nvPr/>
          </p:nvGrpSpPr>
          <p:grpSpPr bwMode="auto">
            <a:xfrm>
              <a:off x="3835400" y="4922838"/>
              <a:ext cx="1484313" cy="1514475"/>
              <a:chOff x="2416" y="3101"/>
              <a:chExt cx="935" cy="954"/>
            </a:xfrm>
          </p:grpSpPr>
          <p:pic>
            <p:nvPicPr>
              <p:cNvPr id="46" name="Picture 6" descr="cercle people copy3.png"/>
              <p:cNvPicPr>
                <a:picLocks noChangeAspect="1"/>
              </p:cNvPicPr>
              <p:nvPr/>
            </p:nvPicPr>
            <p:blipFill>
              <a:blip r:embed="rId7"/>
              <a:srcRect/>
              <a:stretch>
                <a:fillRect/>
              </a:stretch>
            </p:blipFill>
            <p:spPr bwMode="auto">
              <a:xfrm>
                <a:off x="2543" y="3101"/>
                <a:ext cx="692" cy="672"/>
              </a:xfrm>
              <a:prstGeom prst="rect">
                <a:avLst/>
              </a:prstGeom>
              <a:noFill/>
              <a:ln w="9525">
                <a:noFill/>
                <a:miter lim="800000"/>
                <a:headEnd/>
                <a:tailEnd/>
              </a:ln>
            </p:spPr>
          </p:pic>
          <p:sp>
            <p:nvSpPr>
              <p:cNvPr id="47" name="Rectangle 17"/>
              <p:cNvSpPr>
                <a:spLocks noChangeArrowheads="1"/>
              </p:cNvSpPr>
              <p:nvPr/>
            </p:nvSpPr>
            <p:spPr bwMode="auto">
              <a:xfrm>
                <a:off x="2416" y="3656"/>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dirty="0">
                    <a:solidFill>
                      <a:srgbClr val="CC0000"/>
                    </a:solidFill>
                    <a:latin typeface="Arial" charset="0"/>
                    <a:ea typeface="Arial" charset="0"/>
                    <a:cs typeface="Arial" charset="0"/>
                  </a:rPr>
                  <a:t>Program Execution</a:t>
                </a:r>
                <a:endParaRPr lang="en-US" sz="1600" b="1" dirty="0">
                  <a:solidFill>
                    <a:srgbClr val="000000"/>
                  </a:solidFill>
                  <a:latin typeface="Arial" charset="0"/>
                  <a:ea typeface="Arial" charset="0"/>
                  <a:cs typeface="Arial" charset="0"/>
                </a:endParaRPr>
              </a:p>
            </p:txBody>
          </p:sp>
        </p:grpSp>
        <p:grpSp>
          <p:nvGrpSpPr>
            <p:cNvPr id="25" name="Group 18"/>
            <p:cNvGrpSpPr>
              <a:grpSpLocks/>
            </p:cNvGrpSpPr>
            <p:nvPr/>
          </p:nvGrpSpPr>
          <p:grpSpPr bwMode="auto">
            <a:xfrm>
              <a:off x="6178550" y="4724400"/>
              <a:ext cx="1484313" cy="1557338"/>
              <a:chOff x="3892" y="2976"/>
              <a:chExt cx="935" cy="981"/>
            </a:xfrm>
          </p:grpSpPr>
          <p:pic>
            <p:nvPicPr>
              <p:cNvPr id="44" name="Picture 4" descr="cercle people copy1.png"/>
              <p:cNvPicPr>
                <a:picLocks noChangeAspect="1"/>
              </p:cNvPicPr>
              <p:nvPr/>
            </p:nvPicPr>
            <p:blipFill>
              <a:blip r:embed="rId8"/>
              <a:srcRect/>
              <a:stretch>
                <a:fillRect/>
              </a:stretch>
            </p:blipFill>
            <p:spPr bwMode="auto">
              <a:xfrm>
                <a:off x="3992" y="2976"/>
                <a:ext cx="692" cy="672"/>
              </a:xfrm>
              <a:prstGeom prst="rect">
                <a:avLst/>
              </a:prstGeom>
              <a:noFill/>
              <a:ln w="9525">
                <a:noFill/>
                <a:miter lim="800000"/>
                <a:headEnd/>
                <a:tailEnd/>
              </a:ln>
            </p:spPr>
          </p:pic>
          <p:sp>
            <p:nvSpPr>
              <p:cNvPr id="45" name="Rectangle 20"/>
              <p:cNvSpPr>
                <a:spLocks noChangeArrowheads="1"/>
              </p:cNvSpPr>
              <p:nvPr/>
            </p:nvSpPr>
            <p:spPr bwMode="auto">
              <a:xfrm>
                <a:off x="3892" y="3558"/>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a:solidFill>
                      <a:srgbClr val="CC0000"/>
                    </a:solidFill>
                    <a:latin typeface="Arial" charset="0"/>
                    <a:ea typeface="Arial" charset="0"/>
                    <a:cs typeface="Arial" charset="0"/>
                  </a:rPr>
                  <a:t>Services Delivery</a:t>
                </a:r>
                <a:endParaRPr lang="en-US" sz="1600" b="1">
                  <a:solidFill>
                    <a:srgbClr val="000000"/>
                  </a:solidFill>
                  <a:latin typeface="Arial" charset="0"/>
                  <a:ea typeface="Arial" charset="0"/>
                  <a:cs typeface="Arial" charset="0"/>
                </a:endParaRPr>
              </a:p>
            </p:txBody>
          </p:sp>
        </p:grpSp>
        <p:grpSp>
          <p:nvGrpSpPr>
            <p:cNvPr id="26" name="Group 21"/>
            <p:cNvGrpSpPr>
              <a:grpSpLocks/>
            </p:cNvGrpSpPr>
            <p:nvPr/>
          </p:nvGrpSpPr>
          <p:grpSpPr bwMode="auto">
            <a:xfrm>
              <a:off x="7526338" y="3309938"/>
              <a:ext cx="1484312" cy="1528762"/>
              <a:chOff x="4741" y="2085"/>
              <a:chExt cx="935" cy="963"/>
            </a:xfrm>
          </p:grpSpPr>
          <p:pic>
            <p:nvPicPr>
              <p:cNvPr id="42" name="Picture 7" descr="cercle people copy4.png"/>
              <p:cNvPicPr>
                <a:picLocks noChangeAspect="1"/>
              </p:cNvPicPr>
              <p:nvPr/>
            </p:nvPicPr>
            <p:blipFill>
              <a:blip r:embed="rId9"/>
              <a:srcRect/>
              <a:stretch>
                <a:fillRect/>
              </a:stretch>
            </p:blipFill>
            <p:spPr bwMode="auto">
              <a:xfrm>
                <a:off x="4851" y="2085"/>
                <a:ext cx="691" cy="671"/>
              </a:xfrm>
              <a:prstGeom prst="rect">
                <a:avLst/>
              </a:prstGeom>
              <a:noFill/>
              <a:ln w="9525">
                <a:noFill/>
                <a:miter lim="800000"/>
                <a:headEnd/>
                <a:tailEnd/>
              </a:ln>
            </p:spPr>
          </p:pic>
          <p:sp>
            <p:nvSpPr>
              <p:cNvPr id="43" name="Rectangle 23"/>
              <p:cNvSpPr>
                <a:spLocks noChangeArrowheads="1"/>
              </p:cNvSpPr>
              <p:nvPr/>
            </p:nvSpPr>
            <p:spPr bwMode="auto">
              <a:xfrm>
                <a:off x="4741" y="2649"/>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a:solidFill>
                      <a:srgbClr val="CC0000"/>
                    </a:solidFill>
                    <a:latin typeface="Arial" charset="0"/>
                    <a:ea typeface="Arial" charset="0"/>
                    <a:cs typeface="Arial" charset="0"/>
                  </a:rPr>
                  <a:t>Supply Chain</a:t>
                </a:r>
                <a:endParaRPr lang="en-US" sz="1600" b="1">
                  <a:solidFill>
                    <a:srgbClr val="000000"/>
                  </a:solidFill>
                  <a:latin typeface="Arial" charset="0"/>
                  <a:ea typeface="Arial" charset="0"/>
                  <a:cs typeface="Arial" charset="0"/>
                </a:endParaRPr>
              </a:p>
            </p:txBody>
          </p:sp>
        </p:grpSp>
        <p:grpSp>
          <p:nvGrpSpPr>
            <p:cNvPr id="27" name="Group 24"/>
            <p:cNvGrpSpPr>
              <a:grpSpLocks/>
            </p:cNvGrpSpPr>
            <p:nvPr/>
          </p:nvGrpSpPr>
          <p:grpSpPr bwMode="auto">
            <a:xfrm>
              <a:off x="6145213" y="1576390"/>
              <a:ext cx="1484312" cy="1519238"/>
              <a:chOff x="3871" y="993"/>
              <a:chExt cx="935" cy="957"/>
            </a:xfrm>
          </p:grpSpPr>
          <p:pic>
            <p:nvPicPr>
              <p:cNvPr id="40" name="Picture 5" descr="cercle people copy2.png"/>
              <p:cNvPicPr>
                <a:picLocks noChangeAspect="1"/>
              </p:cNvPicPr>
              <p:nvPr/>
            </p:nvPicPr>
            <p:blipFill>
              <a:blip r:embed="rId10"/>
              <a:srcRect/>
              <a:stretch>
                <a:fillRect/>
              </a:stretch>
            </p:blipFill>
            <p:spPr bwMode="auto">
              <a:xfrm>
                <a:off x="4006" y="993"/>
                <a:ext cx="691" cy="672"/>
              </a:xfrm>
              <a:prstGeom prst="rect">
                <a:avLst/>
              </a:prstGeom>
              <a:noFill/>
              <a:ln w="9525">
                <a:noFill/>
                <a:miter lim="800000"/>
                <a:headEnd/>
                <a:tailEnd/>
              </a:ln>
            </p:spPr>
          </p:pic>
          <p:sp>
            <p:nvSpPr>
              <p:cNvPr id="41" name="Rectangle 26"/>
              <p:cNvSpPr>
                <a:spLocks noChangeArrowheads="1"/>
              </p:cNvSpPr>
              <p:nvPr/>
            </p:nvSpPr>
            <p:spPr bwMode="auto">
              <a:xfrm>
                <a:off x="3871" y="15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dirty="0">
                    <a:solidFill>
                      <a:srgbClr val="CC0000"/>
                    </a:solidFill>
                    <a:latin typeface="Arial" charset="0"/>
                    <a:ea typeface="Arial" charset="0"/>
                    <a:cs typeface="Arial" charset="0"/>
                  </a:rPr>
                  <a:t>Workforce/ HR</a:t>
                </a:r>
                <a:endParaRPr lang="en-US" sz="1600" b="1" dirty="0">
                  <a:solidFill>
                    <a:srgbClr val="000000"/>
                  </a:solidFill>
                  <a:latin typeface="Arial" charset="0"/>
                  <a:ea typeface="Arial" charset="0"/>
                  <a:cs typeface="Arial" charset="0"/>
                </a:endParaRPr>
              </a:p>
            </p:txBody>
          </p:sp>
        </p:grpSp>
        <p:grpSp>
          <p:nvGrpSpPr>
            <p:cNvPr id="28" name="Group 27"/>
            <p:cNvGrpSpPr>
              <a:grpSpLocks/>
            </p:cNvGrpSpPr>
            <p:nvPr/>
          </p:nvGrpSpPr>
          <p:grpSpPr bwMode="auto">
            <a:xfrm>
              <a:off x="3759200" y="1054100"/>
              <a:ext cx="1484313" cy="1549400"/>
              <a:chOff x="2368" y="664"/>
              <a:chExt cx="935" cy="976"/>
            </a:xfrm>
          </p:grpSpPr>
          <p:pic>
            <p:nvPicPr>
              <p:cNvPr id="38" name="Picture 3" descr="cercle people copy.png"/>
              <p:cNvPicPr>
                <a:picLocks noChangeAspect="1"/>
              </p:cNvPicPr>
              <p:nvPr/>
            </p:nvPicPr>
            <p:blipFill>
              <a:blip r:embed="rId11"/>
              <a:srcRect/>
              <a:stretch>
                <a:fillRect/>
              </a:stretch>
            </p:blipFill>
            <p:spPr bwMode="auto">
              <a:xfrm>
                <a:off x="2474" y="664"/>
                <a:ext cx="692" cy="672"/>
              </a:xfrm>
              <a:prstGeom prst="rect">
                <a:avLst/>
              </a:prstGeom>
              <a:noFill/>
              <a:ln w="9525">
                <a:noFill/>
                <a:miter lim="800000"/>
                <a:headEnd/>
                <a:tailEnd/>
              </a:ln>
            </p:spPr>
          </p:pic>
          <p:sp>
            <p:nvSpPr>
              <p:cNvPr id="39" name="Rectangle 29"/>
              <p:cNvSpPr>
                <a:spLocks noChangeArrowheads="1"/>
              </p:cNvSpPr>
              <p:nvPr/>
            </p:nvSpPr>
            <p:spPr bwMode="auto">
              <a:xfrm>
                <a:off x="2368" y="124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defTabSz="914400" fontAlgn="base">
                  <a:spcBef>
                    <a:spcPct val="50000"/>
                  </a:spcBef>
                  <a:spcAft>
                    <a:spcPct val="0"/>
                  </a:spcAft>
                  <a:buClr>
                    <a:srgbClr val="2DB6B3"/>
                  </a:buClr>
                  <a:buFont typeface="Wingdings" charset="2"/>
                  <a:buNone/>
                </a:pPr>
                <a:r>
                  <a:rPr lang="en-US" sz="1600" b="1" dirty="0">
                    <a:solidFill>
                      <a:srgbClr val="CC0000"/>
                    </a:solidFill>
                    <a:latin typeface="Arial" charset="0"/>
                    <a:ea typeface="Arial" charset="0"/>
                    <a:cs typeface="Arial" charset="0"/>
                  </a:rPr>
                  <a:t>Information Technology</a:t>
                </a:r>
                <a:endParaRPr lang="en-US" sz="1600" b="1" dirty="0">
                  <a:solidFill>
                    <a:srgbClr val="000000"/>
                  </a:solidFill>
                  <a:latin typeface="Arial" charset="0"/>
                  <a:ea typeface="Arial" charset="0"/>
                  <a:cs typeface="Arial" charset="0"/>
                </a:endParaRPr>
              </a:p>
            </p:txBody>
          </p:sp>
        </p:grpSp>
        <p:sp>
          <p:nvSpPr>
            <p:cNvPr id="29" name="Rectangle 31"/>
            <p:cNvSpPr>
              <a:spLocks noChangeArrowheads="1"/>
            </p:cNvSpPr>
            <p:nvPr/>
          </p:nvSpPr>
          <p:spPr bwMode="auto">
            <a:xfrm>
              <a:off x="2278063" y="3238500"/>
              <a:ext cx="4483100" cy="1573213"/>
            </a:xfrm>
            <a:prstGeom prst="rect">
              <a:avLst/>
            </a:prstGeom>
            <a:solidFill>
              <a:schemeClr val="bg1"/>
            </a:solidFill>
            <a:ln w="9525">
              <a:noFill/>
              <a:miter lim="800000"/>
              <a:headEnd/>
              <a:tailEnd/>
            </a:ln>
            <a:effectLst/>
          </p:spPr>
          <p:txBody>
            <a:bodyPr wrap="square" anchor="ctr">
              <a:prstTxWarp prst="textNoShape">
                <a:avLst/>
              </a:prstTxWarp>
              <a:normAutofit/>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sp>
          <p:nvSpPr>
            <p:cNvPr id="30" name="Rectangle 32"/>
            <p:cNvSpPr>
              <a:spLocks noChangeArrowheads="1"/>
            </p:cNvSpPr>
            <p:nvPr/>
          </p:nvSpPr>
          <p:spPr bwMode="auto">
            <a:xfrm>
              <a:off x="2278063" y="3238500"/>
              <a:ext cx="4483100" cy="1573213"/>
            </a:xfrm>
            <a:prstGeom prst="rect">
              <a:avLst/>
            </a:prstGeom>
            <a:solidFill>
              <a:schemeClr val="bg1"/>
            </a:solidFill>
            <a:ln w="9525">
              <a:noFill/>
              <a:miter lim="800000"/>
              <a:headEnd/>
              <a:tailEnd/>
            </a:ln>
            <a:effectLst/>
          </p:spPr>
          <p:txBody>
            <a:bodyPr wrap="square" anchor="ctr">
              <a:prstTxWarp prst="textNoShape">
                <a:avLst/>
              </a:prstTxWarp>
              <a:normAutofit/>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grpSp>
          <p:nvGrpSpPr>
            <p:cNvPr id="31" name="Group 33"/>
            <p:cNvGrpSpPr>
              <a:grpSpLocks/>
            </p:cNvGrpSpPr>
            <p:nvPr/>
          </p:nvGrpSpPr>
          <p:grpSpPr bwMode="auto">
            <a:xfrm>
              <a:off x="2327275" y="3233740"/>
              <a:ext cx="4300538" cy="5618164"/>
              <a:chOff x="1466" y="2037"/>
              <a:chExt cx="2709" cy="3539"/>
            </a:xfrm>
          </p:grpSpPr>
          <p:pic>
            <p:nvPicPr>
              <p:cNvPr id="32" name="Picture 34"/>
              <p:cNvPicPr>
                <a:picLocks noChangeAspect="1" noChangeArrowheads="1"/>
              </p:cNvPicPr>
              <p:nvPr/>
            </p:nvPicPr>
            <p:blipFill>
              <a:blip r:embed="rId12"/>
              <a:srcRect/>
              <a:stretch>
                <a:fillRect/>
              </a:stretch>
            </p:blipFill>
            <p:spPr bwMode="black">
              <a:xfrm>
                <a:off x="2853" y="2037"/>
                <a:ext cx="1322" cy="974"/>
              </a:xfrm>
              <a:prstGeom prst="rect">
                <a:avLst/>
              </a:prstGeom>
              <a:noFill/>
              <a:ln w="9525">
                <a:noFill/>
                <a:miter lim="800000"/>
                <a:headEnd/>
                <a:tailEnd/>
              </a:ln>
              <a:effectLst/>
            </p:spPr>
          </p:pic>
          <p:pic>
            <p:nvPicPr>
              <p:cNvPr id="33" name="Picture 35"/>
              <p:cNvPicPr>
                <a:picLocks noChangeAspect="1" noChangeArrowheads="1"/>
              </p:cNvPicPr>
              <p:nvPr/>
            </p:nvPicPr>
            <p:blipFill>
              <a:blip r:embed="rId13"/>
              <a:srcRect/>
              <a:stretch>
                <a:fillRect/>
              </a:stretch>
            </p:blipFill>
            <p:spPr bwMode="black">
              <a:xfrm>
                <a:off x="1466" y="2062"/>
                <a:ext cx="1300" cy="965"/>
              </a:xfrm>
              <a:prstGeom prst="rect">
                <a:avLst/>
              </a:prstGeom>
              <a:noFill/>
              <a:ln w="9525">
                <a:noFill/>
                <a:miter lim="800000"/>
                <a:headEnd/>
                <a:tailEnd/>
              </a:ln>
              <a:effectLst/>
            </p:spPr>
          </p:pic>
          <p:pic>
            <p:nvPicPr>
              <p:cNvPr id="34" name="Picture 36"/>
              <p:cNvPicPr>
                <a:picLocks noChangeAspect="1" noChangeArrowheads="1"/>
              </p:cNvPicPr>
              <p:nvPr/>
            </p:nvPicPr>
            <p:blipFill>
              <a:blip r:embed="rId14"/>
              <a:srcRect/>
              <a:stretch>
                <a:fillRect/>
              </a:stretch>
            </p:blipFill>
            <p:spPr bwMode="black">
              <a:xfrm>
                <a:off x="2170" y="2528"/>
                <a:ext cx="1326" cy="974"/>
              </a:xfrm>
              <a:prstGeom prst="rect">
                <a:avLst/>
              </a:prstGeom>
              <a:noFill/>
              <a:ln w="9525">
                <a:noFill/>
                <a:miter lim="800000"/>
                <a:headEnd/>
                <a:tailEnd/>
              </a:ln>
              <a:effectLst/>
            </p:spPr>
          </p:pic>
          <p:sp>
            <p:nvSpPr>
              <p:cNvPr id="35" name="Text Box 37"/>
              <p:cNvSpPr txBox="1">
                <a:spLocks noChangeArrowheads="1"/>
              </p:cNvSpPr>
              <p:nvPr/>
            </p:nvSpPr>
            <p:spPr bwMode="auto">
              <a:xfrm>
                <a:off x="1589" y="2101"/>
                <a:ext cx="1087" cy="528"/>
              </a:xfrm>
              <a:prstGeom prst="rect">
                <a:avLst/>
              </a:prstGeom>
              <a:noFill/>
              <a:ln w="9525">
                <a:noFill/>
                <a:miter lim="800000"/>
                <a:headEnd/>
                <a:tailEnd/>
              </a:ln>
              <a:effectLst/>
            </p:spPr>
            <p:txBody>
              <a:bodyPr wrap="square">
                <a:prstTxWarp prst="textNoShape">
                  <a:avLst/>
                </a:prstTxWarp>
                <a:normAutofit/>
              </a:bodyPr>
              <a:lstStyle/>
              <a:p>
                <a:pPr algn="ctr" defTabSz="914400" fontAlgn="base">
                  <a:lnSpc>
                    <a:spcPct val="90000"/>
                  </a:lnSpc>
                  <a:spcBef>
                    <a:spcPct val="0"/>
                  </a:spcBef>
                  <a:spcAft>
                    <a:spcPct val="0"/>
                  </a:spcAft>
                  <a:buClr>
                    <a:srgbClr val="2DB6B3"/>
                  </a:buClr>
                  <a:buFont typeface="Wingdings" charset="2"/>
                  <a:buNone/>
                </a:pPr>
                <a:r>
                  <a:rPr lang="en-US" sz="700" b="1" dirty="0">
                    <a:solidFill>
                      <a:srgbClr val="000000"/>
                    </a:solidFill>
                    <a:latin typeface="Arial" charset="0"/>
                    <a:ea typeface="Arial" charset="0"/>
                    <a:cs typeface="Arial" charset="0"/>
                  </a:rPr>
                  <a:t>Mission Performance</a:t>
                </a:r>
              </a:p>
            </p:txBody>
          </p:sp>
          <p:sp>
            <p:nvSpPr>
              <p:cNvPr id="36" name="Text Box 38"/>
              <p:cNvSpPr txBox="1">
                <a:spLocks noChangeArrowheads="1"/>
              </p:cNvSpPr>
              <p:nvPr/>
            </p:nvSpPr>
            <p:spPr bwMode="auto">
              <a:xfrm>
                <a:off x="2985" y="2097"/>
                <a:ext cx="1087" cy="672"/>
              </a:xfrm>
              <a:prstGeom prst="rect">
                <a:avLst/>
              </a:prstGeom>
              <a:noFill/>
              <a:ln w="9525">
                <a:noFill/>
                <a:miter lim="800000"/>
                <a:headEnd/>
                <a:tailEnd/>
              </a:ln>
              <a:effectLst/>
            </p:spPr>
            <p:txBody>
              <a:bodyPr wrap="square">
                <a:prstTxWarp prst="textNoShape">
                  <a:avLst/>
                </a:prstTxWarp>
                <a:normAutofit/>
              </a:bodyPr>
              <a:lstStyle/>
              <a:p>
                <a:pPr algn="ctr" defTabSz="914400" fontAlgn="base">
                  <a:lnSpc>
                    <a:spcPct val="90000"/>
                  </a:lnSpc>
                  <a:spcBef>
                    <a:spcPct val="0"/>
                  </a:spcBef>
                  <a:spcAft>
                    <a:spcPct val="0"/>
                  </a:spcAft>
                  <a:buClr>
                    <a:srgbClr val="2DB6B3"/>
                  </a:buClr>
                  <a:buFont typeface="Wingdings" charset="2"/>
                  <a:buNone/>
                </a:pPr>
                <a:r>
                  <a:rPr lang="en-US" sz="700" b="1" dirty="0">
                    <a:solidFill>
                      <a:srgbClr val="000000"/>
                    </a:solidFill>
                    <a:latin typeface="Arial" charset="0"/>
                    <a:ea typeface="Arial" charset="0"/>
                    <a:cs typeface="Arial" charset="0"/>
                  </a:rPr>
                  <a:t>Financial Performance</a:t>
                </a:r>
              </a:p>
            </p:txBody>
          </p:sp>
          <p:sp>
            <p:nvSpPr>
              <p:cNvPr id="37" name="Text Box 39"/>
              <p:cNvSpPr txBox="1">
                <a:spLocks noChangeArrowheads="1"/>
              </p:cNvSpPr>
              <p:nvPr/>
            </p:nvSpPr>
            <p:spPr bwMode="auto">
              <a:xfrm>
                <a:off x="2293" y="2557"/>
                <a:ext cx="1087" cy="3019"/>
              </a:xfrm>
              <a:prstGeom prst="rect">
                <a:avLst/>
              </a:prstGeom>
              <a:noFill/>
              <a:ln w="9525">
                <a:noFill/>
                <a:miter lim="800000"/>
                <a:headEnd/>
                <a:tailEnd/>
              </a:ln>
              <a:effectLst/>
            </p:spPr>
            <p:txBody>
              <a:bodyPr wrap="square">
                <a:prstTxWarp prst="textNoShape">
                  <a:avLst/>
                </a:prstTxWarp>
                <a:normAutofit/>
              </a:bodyPr>
              <a:lstStyle/>
              <a:p>
                <a:pPr algn="ctr" defTabSz="914400" fontAlgn="base">
                  <a:lnSpc>
                    <a:spcPct val="90000"/>
                  </a:lnSpc>
                  <a:spcBef>
                    <a:spcPct val="0"/>
                  </a:spcBef>
                  <a:spcAft>
                    <a:spcPct val="0"/>
                  </a:spcAft>
                  <a:buClr>
                    <a:srgbClr val="2DB6B3"/>
                  </a:buClr>
                  <a:buFont typeface="Wingdings" charset="2"/>
                  <a:buNone/>
                </a:pPr>
                <a:r>
                  <a:rPr lang="en-US" sz="700" b="1" dirty="0">
                    <a:solidFill>
                      <a:srgbClr val="000000"/>
                    </a:solidFill>
                    <a:latin typeface="Arial" charset="0"/>
                    <a:ea typeface="Arial" charset="0"/>
                    <a:cs typeface="Arial" charset="0"/>
                  </a:rPr>
                  <a:t>Operational Performance</a:t>
                </a:r>
              </a:p>
            </p:txBody>
          </p:sp>
        </p:grpSp>
      </p:grpSp>
      <p:sp>
        <p:nvSpPr>
          <p:cNvPr id="54" name="Rectangle 53"/>
          <p:cNvSpPr>
            <a:spLocks noChangeArrowheads="1"/>
          </p:cNvSpPr>
          <p:nvPr/>
        </p:nvSpPr>
        <p:spPr bwMode="auto">
          <a:xfrm>
            <a:off x="4044950" y="1635125"/>
            <a:ext cx="1849438" cy="1466850"/>
          </a:xfrm>
          <a:prstGeom prst="rect">
            <a:avLst/>
          </a:prstGeom>
          <a:blipFill dpi="0" rotWithShape="1">
            <a:blip r:embed="rId15">
              <a:alphaModFix amt="91000"/>
            </a:blip>
            <a:srcRect/>
            <a:stretch>
              <a:fillRect/>
            </a:stretch>
          </a:blipFill>
          <a:ln w="12700">
            <a:noFill/>
            <a:round/>
            <a:headEnd/>
            <a:tailEnd/>
          </a:ln>
        </p:spPr>
        <p:txBody>
          <a:bodyPr anchor="ctr">
            <a:prstTxWarp prst="textNoShape">
              <a:avLst/>
            </a:prstTxWarp>
          </a:bodyPr>
          <a:lstStyle/>
          <a:p>
            <a:pPr algn="ctr" defTabSz="914400" fontAlgn="base">
              <a:lnSpc>
                <a:spcPct val="90000"/>
              </a:lnSpc>
              <a:spcBef>
                <a:spcPct val="0"/>
              </a:spcBef>
              <a:spcAft>
                <a:spcPct val="0"/>
              </a:spcAft>
              <a:buClr>
                <a:srgbClr val="2DB6B3"/>
              </a:buClr>
              <a:buFont typeface="Wingdings" charset="2"/>
              <a:buNone/>
            </a:pPr>
            <a:endParaRPr lang="en-US">
              <a:solidFill>
                <a:srgbClr val="000000"/>
              </a:solidFill>
              <a:latin typeface="Arial" charset="0"/>
              <a:ea typeface="Arial" charset="0"/>
              <a:cs typeface="Arial" charset="0"/>
            </a:endParaRPr>
          </a:p>
        </p:txBody>
      </p:sp>
      <p:pic>
        <p:nvPicPr>
          <p:cNvPr id="55" name="Picture 3" descr="EaAngled copy"/>
          <p:cNvPicPr>
            <a:picLocks noChangeAspect="1" noChangeArrowheads="1"/>
          </p:cNvPicPr>
          <p:nvPr/>
        </p:nvPicPr>
        <p:blipFill>
          <a:blip r:embed="rId16"/>
          <a:srcRect/>
          <a:stretch>
            <a:fillRect/>
          </a:stretch>
        </p:blipFill>
        <p:spPr bwMode="auto">
          <a:xfrm>
            <a:off x="2667000" y="1447800"/>
            <a:ext cx="2297113" cy="1530350"/>
          </a:xfrm>
          <a:prstGeom prst="rect">
            <a:avLst/>
          </a:prstGeom>
          <a:noFill/>
          <a:ln w="9525">
            <a:noFill/>
            <a:miter lim="800000"/>
            <a:headEnd/>
            <a:tailEnd/>
          </a:ln>
        </p:spPr>
      </p:pic>
      <p:sp>
        <p:nvSpPr>
          <p:cNvPr id="56" name="TextBox 55"/>
          <p:cNvSpPr txBox="1"/>
          <p:nvPr/>
        </p:nvSpPr>
        <p:spPr>
          <a:xfrm>
            <a:off x="3575645" y="4495800"/>
            <a:ext cx="2301607" cy="346249"/>
          </a:xfrm>
          <a:prstGeom prst="rect">
            <a:avLst/>
          </a:prstGeom>
          <a:noFill/>
        </p:spPr>
        <p:txBody>
          <a:bodyPr wrap="none" rtlCol="0">
            <a:spAutoFit/>
          </a:bodyPr>
          <a:lstStyle/>
          <a:p>
            <a:pPr algn="ctr" defTabSz="914400" fontAlgn="base">
              <a:lnSpc>
                <a:spcPct val="90000"/>
              </a:lnSpc>
              <a:spcBef>
                <a:spcPct val="0"/>
              </a:spcBef>
              <a:spcAft>
                <a:spcPct val="0"/>
              </a:spcAft>
              <a:buClr>
                <a:srgbClr val="2DB6B3"/>
              </a:buClr>
              <a:buFont typeface="Wingdings" charset="2"/>
              <a:buNone/>
            </a:pPr>
            <a:r>
              <a:rPr lang="en-US" dirty="0" smtClean="0">
                <a:solidFill>
                  <a:srgbClr val="000000"/>
                </a:solidFill>
                <a:latin typeface="Arial" charset="0"/>
                <a:ea typeface="Arial" charset="0"/>
                <a:cs typeface="Arial" charset="0"/>
              </a:rPr>
              <a:t>Operational Platform</a:t>
            </a:r>
            <a:endParaRPr lang="en-US" dirty="0">
              <a:solidFill>
                <a:srgbClr val="000000"/>
              </a:solidFill>
              <a:latin typeface="Arial" charset="0"/>
              <a:ea typeface="Arial" charset="0"/>
              <a:cs typeface="Arial" charset="0"/>
            </a:endParaRPr>
          </a:p>
        </p:txBody>
      </p:sp>
      <p:sp>
        <p:nvSpPr>
          <p:cNvPr id="57" name="TextBox 56"/>
          <p:cNvSpPr txBox="1"/>
          <p:nvPr/>
        </p:nvSpPr>
        <p:spPr>
          <a:xfrm>
            <a:off x="762000" y="2590800"/>
            <a:ext cx="2096360" cy="346249"/>
          </a:xfrm>
          <a:prstGeom prst="rect">
            <a:avLst/>
          </a:prstGeom>
          <a:noFill/>
        </p:spPr>
        <p:txBody>
          <a:bodyPr wrap="none" rtlCol="0">
            <a:spAutoFit/>
          </a:bodyPr>
          <a:lstStyle/>
          <a:p>
            <a:pPr algn="ctr" defTabSz="914400" fontAlgn="base">
              <a:lnSpc>
                <a:spcPct val="90000"/>
              </a:lnSpc>
              <a:spcBef>
                <a:spcPct val="0"/>
              </a:spcBef>
              <a:spcAft>
                <a:spcPct val="0"/>
              </a:spcAft>
              <a:buClr>
                <a:srgbClr val="2DB6B3"/>
              </a:buClr>
              <a:buFont typeface="Wingdings" charset="2"/>
              <a:buNone/>
            </a:pPr>
            <a:r>
              <a:rPr lang="en-US" dirty="0">
                <a:solidFill>
                  <a:srgbClr val="000000"/>
                </a:solidFill>
                <a:latin typeface="Arial" charset="0"/>
                <a:ea typeface="Arial" charset="0"/>
                <a:cs typeface="Arial" charset="0"/>
              </a:rPr>
              <a:t>Business Analytics</a:t>
            </a:r>
          </a:p>
        </p:txBody>
      </p:sp>
      <p:sp>
        <p:nvSpPr>
          <p:cNvPr id="58" name="TextBox 57"/>
          <p:cNvSpPr txBox="1"/>
          <p:nvPr/>
        </p:nvSpPr>
        <p:spPr>
          <a:xfrm>
            <a:off x="2685381" y="1143000"/>
            <a:ext cx="3097347" cy="346249"/>
          </a:xfrm>
          <a:prstGeom prst="rect">
            <a:avLst/>
          </a:prstGeom>
          <a:noFill/>
        </p:spPr>
        <p:txBody>
          <a:bodyPr wrap="none" rtlCol="0">
            <a:spAutoFit/>
          </a:bodyPr>
          <a:lstStyle/>
          <a:p>
            <a:pPr algn="ctr" defTabSz="914400" fontAlgn="base">
              <a:lnSpc>
                <a:spcPct val="90000"/>
              </a:lnSpc>
              <a:spcBef>
                <a:spcPct val="0"/>
              </a:spcBef>
              <a:spcAft>
                <a:spcPct val="0"/>
              </a:spcAft>
              <a:buClr>
                <a:srgbClr val="2DB6B3"/>
              </a:buClr>
              <a:buFont typeface="Wingdings" charset="2"/>
              <a:buNone/>
            </a:pPr>
            <a:r>
              <a:rPr lang="en-US" dirty="0">
                <a:solidFill>
                  <a:srgbClr val="000000"/>
                </a:solidFill>
                <a:latin typeface="Arial" charset="0"/>
                <a:ea typeface="Arial" charset="0"/>
                <a:cs typeface="Arial" charset="0"/>
              </a:rPr>
              <a:t>Municipal </a:t>
            </a:r>
            <a:r>
              <a:rPr lang="en-US" dirty="0" smtClean="0">
                <a:solidFill>
                  <a:srgbClr val="000000"/>
                </a:solidFill>
                <a:latin typeface="Arial" charset="0"/>
                <a:ea typeface="Arial" charset="0"/>
                <a:cs typeface="Arial" charset="0"/>
              </a:rPr>
              <a:t>Strategic Planning</a:t>
            </a:r>
            <a:endParaRPr lang="en-US" dirty="0">
              <a:solidFill>
                <a:srgbClr val="000000"/>
              </a:solidFill>
              <a:latin typeface="Arial" charset="0"/>
              <a:ea typeface="Arial" charset="0"/>
              <a:cs typeface="Arial" charset="0"/>
            </a:endParaRPr>
          </a:p>
        </p:txBody>
      </p:sp>
      <p:grpSp>
        <p:nvGrpSpPr>
          <p:cNvPr id="60" name="Group 59"/>
          <p:cNvGrpSpPr/>
          <p:nvPr/>
        </p:nvGrpSpPr>
        <p:grpSpPr>
          <a:xfrm>
            <a:off x="5653088" y="2590800"/>
            <a:ext cx="3490912" cy="1952625"/>
            <a:chOff x="1766888" y="1916113"/>
            <a:chExt cx="5011737" cy="2627312"/>
          </a:xfrm>
        </p:grpSpPr>
        <p:sp>
          <p:nvSpPr>
            <p:cNvPr id="61" name="Rectangle 4"/>
            <p:cNvSpPr>
              <a:spLocks noChangeArrowheads="1"/>
            </p:cNvSpPr>
            <p:nvPr/>
          </p:nvSpPr>
          <p:spPr bwMode="auto">
            <a:xfrm>
              <a:off x="1982788" y="3579813"/>
              <a:ext cx="993775" cy="549275"/>
            </a:xfrm>
            <a:prstGeom prst="rect">
              <a:avLst/>
            </a:prstGeom>
            <a:solidFill>
              <a:schemeClr val="accent1"/>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chemeClr val="accent1"/>
              </a:extrusionClr>
            </a:sp3d>
          </p:spPr>
          <p:txBody>
            <a:bodyPr anchorCtr="1">
              <a:flatTx/>
            </a:bodyPr>
            <a:lstStyle/>
            <a:p>
              <a:pPr algn="ctr" defTabSz="914400" fontAlgn="base">
                <a:lnSpc>
                  <a:spcPct val="130000"/>
                </a:lnSpc>
                <a:spcBef>
                  <a:spcPct val="0"/>
                </a:spcBef>
                <a:spcAft>
                  <a:spcPct val="0"/>
                </a:spcAft>
                <a:buClr>
                  <a:srgbClr val="2DB6B3"/>
                </a:buClr>
                <a:buFont typeface="Wingdings" charset="2"/>
                <a:buNone/>
                <a:defRPr/>
              </a:pPr>
              <a:r>
                <a:rPr lang="en-US" sz="700" b="1" dirty="0" err="1">
                  <a:solidFill>
                    <a:srgbClr val="FFFFFF"/>
                  </a:solidFill>
                  <a:effectLst>
                    <a:outerShdw blurRad="38100" dist="38100" dir="2700000" algn="tl">
                      <a:srgbClr val="000000"/>
                    </a:outerShdw>
                  </a:effectLst>
                  <a:latin typeface="Arial" charset="0"/>
                  <a:ea typeface="Arial" charset="0"/>
                  <a:cs typeface="Arial" charset="0"/>
                </a:rPr>
                <a:t>ClearQuest</a:t>
              </a:r>
              <a:endParaRPr lang="en-US" sz="700" b="1" dirty="0">
                <a:solidFill>
                  <a:srgbClr val="FFFFFF"/>
                </a:solidFill>
                <a:effectLst>
                  <a:outerShdw blurRad="38100" dist="38100" dir="2700000" algn="tl">
                    <a:srgbClr val="000000"/>
                  </a:outerShdw>
                </a:effectLst>
                <a:latin typeface="Arial" charset="0"/>
                <a:ea typeface="Arial" charset="0"/>
                <a:cs typeface="Arial" charset="0"/>
              </a:endParaRPr>
            </a:p>
            <a:p>
              <a:pPr algn="ctr" defTabSz="914400" fontAlgn="base">
                <a:lnSpc>
                  <a:spcPct val="120000"/>
                </a:lnSpc>
                <a:spcBef>
                  <a:spcPct val="0"/>
                </a:spcBef>
                <a:spcAft>
                  <a:spcPct val="0"/>
                </a:spcAft>
                <a:buClr>
                  <a:srgbClr val="2DB6B3"/>
                </a:buClr>
                <a:buFont typeface="Wingdings" charset="2"/>
                <a:buNone/>
                <a:defRPr/>
              </a:pPr>
              <a:r>
                <a:rPr lang="en-US" sz="700" b="1" dirty="0" err="1">
                  <a:solidFill>
                    <a:srgbClr val="FFFFFF"/>
                  </a:solidFill>
                  <a:effectLst>
                    <a:outerShdw blurRad="38100" dist="38100" dir="2700000" algn="tl">
                      <a:srgbClr val="000000"/>
                    </a:outerShdw>
                  </a:effectLst>
                  <a:latin typeface="Arial" charset="0"/>
                  <a:ea typeface="Arial" charset="0"/>
                  <a:cs typeface="Arial" charset="0"/>
                </a:rPr>
                <a:t>ClearCase</a:t>
              </a:r>
              <a:endParaRPr lang="en-US" sz="700" b="1" dirty="0">
                <a:solidFill>
                  <a:srgbClr val="FFFFFF"/>
                </a:solidFill>
                <a:effectLst>
                  <a:outerShdw blurRad="38100" dist="38100" dir="2700000" algn="tl">
                    <a:srgbClr val="000000"/>
                  </a:outerShdw>
                </a:effectLst>
                <a:latin typeface="Arial" charset="0"/>
                <a:ea typeface="Arial" charset="0"/>
                <a:cs typeface="Arial" charset="0"/>
              </a:endParaRPr>
            </a:p>
          </p:txBody>
        </p:sp>
        <p:sp>
          <p:nvSpPr>
            <p:cNvPr id="62" name="Rectangle 5"/>
            <p:cNvSpPr>
              <a:spLocks noChangeArrowheads="1"/>
            </p:cNvSpPr>
            <p:nvPr/>
          </p:nvSpPr>
          <p:spPr bwMode="auto">
            <a:xfrm>
              <a:off x="5610225" y="3540125"/>
              <a:ext cx="949325"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90000"/>
                </a:lnSpc>
                <a:spcBef>
                  <a:spcPct val="0"/>
                </a:spcBef>
                <a:spcAft>
                  <a:spcPct val="0"/>
                </a:spcAft>
                <a:buClr>
                  <a:srgbClr val="2DB6B3"/>
                </a:buClr>
                <a:buFont typeface="Wingdings" charset="2"/>
                <a:buNone/>
                <a:defRPr/>
              </a:pPr>
              <a:r>
                <a:rPr lang="en-US" sz="900" b="1" dirty="0">
                  <a:solidFill>
                    <a:srgbClr val="FFFFFF"/>
                  </a:solidFill>
                  <a:effectLst>
                    <a:outerShdw blurRad="38100" dist="38100" dir="2700000" algn="tl">
                      <a:srgbClr val="000000"/>
                    </a:outerShdw>
                  </a:effectLst>
                  <a:latin typeface="Arial" charset="0"/>
                  <a:ea typeface="Arial" charset="0"/>
                  <a:cs typeface="Arial" charset="0"/>
                </a:rPr>
                <a:t>Quality Manager  </a:t>
              </a:r>
            </a:p>
          </p:txBody>
        </p:sp>
        <p:sp>
          <p:nvSpPr>
            <p:cNvPr id="63" name="Rectangle 6"/>
            <p:cNvSpPr>
              <a:spLocks noChangeArrowheads="1"/>
            </p:cNvSpPr>
            <p:nvPr/>
          </p:nvSpPr>
          <p:spPr bwMode="auto">
            <a:xfrm>
              <a:off x="4153103" y="3573463"/>
              <a:ext cx="1531554" cy="520701"/>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90000"/>
                </a:lnSpc>
                <a:spcBef>
                  <a:spcPct val="0"/>
                </a:spcBef>
                <a:spcAft>
                  <a:spcPct val="0"/>
                </a:spcAft>
                <a:buClr>
                  <a:srgbClr val="2DB6B3"/>
                </a:buClr>
                <a:buFont typeface="Wingdings" charset="2"/>
                <a:buNone/>
                <a:defRPr/>
              </a:pPr>
              <a:r>
                <a:rPr lang="en-US" sz="900" b="1" dirty="0">
                  <a:solidFill>
                    <a:srgbClr val="FFFFFF"/>
                  </a:solidFill>
                  <a:effectLst>
                    <a:outerShdw blurRad="38100" dist="38100" dir="2700000" algn="tl">
                      <a:srgbClr val="000000"/>
                    </a:outerShdw>
                  </a:effectLst>
                  <a:latin typeface="Arial" charset="0"/>
                  <a:ea typeface="Arial" charset="0"/>
                  <a:cs typeface="Arial" charset="0"/>
                </a:rPr>
                <a:t>Requirements</a:t>
              </a:r>
            </a:p>
            <a:p>
              <a:pPr algn="ctr" defTabSz="914400" fontAlgn="base">
                <a:lnSpc>
                  <a:spcPct val="90000"/>
                </a:lnSpc>
                <a:spcBef>
                  <a:spcPct val="0"/>
                </a:spcBef>
                <a:spcAft>
                  <a:spcPct val="0"/>
                </a:spcAft>
                <a:buClr>
                  <a:srgbClr val="2DB6B3"/>
                </a:buClr>
                <a:buFont typeface="Wingdings" charset="2"/>
                <a:buNone/>
                <a:defRPr/>
              </a:pPr>
              <a:r>
                <a:rPr lang="en-US" sz="900" b="1" dirty="0">
                  <a:solidFill>
                    <a:srgbClr val="FFFFFF"/>
                  </a:solidFill>
                  <a:effectLst>
                    <a:outerShdw blurRad="38100" dist="38100" dir="2700000" algn="tl">
                      <a:srgbClr val="000000"/>
                    </a:outerShdw>
                  </a:effectLst>
                  <a:latin typeface="Arial" charset="0"/>
                  <a:ea typeface="Arial" charset="0"/>
                  <a:cs typeface="Arial" charset="0"/>
                </a:rPr>
                <a:t>Professional</a:t>
              </a:r>
            </a:p>
          </p:txBody>
        </p:sp>
        <p:pic>
          <p:nvPicPr>
            <p:cNvPr id="64" name="Picture 9" descr="Architect"/>
            <p:cNvPicPr preferRelativeResize="0">
              <a:picLocks noChangeAspect="1" noChangeArrowheads="1"/>
            </p:cNvPicPr>
            <p:nvPr/>
          </p:nvPicPr>
          <p:blipFill>
            <a:blip r:embed="rId17"/>
            <a:srcRect b="32808"/>
            <a:stretch>
              <a:fillRect/>
            </a:stretch>
          </p:blipFill>
          <p:spPr bwMode="auto">
            <a:xfrm>
              <a:off x="2243138" y="1985963"/>
              <a:ext cx="604837" cy="406400"/>
            </a:xfrm>
            <a:prstGeom prst="rect">
              <a:avLst/>
            </a:prstGeom>
            <a:noFill/>
            <a:ln w="9525">
              <a:noFill/>
              <a:miter lim="800000"/>
              <a:headEnd/>
              <a:tailEnd/>
            </a:ln>
          </p:spPr>
        </p:pic>
        <p:pic>
          <p:nvPicPr>
            <p:cNvPr id="65" name="Picture 12" descr="Executive_HaloHeads"/>
            <p:cNvPicPr preferRelativeResize="0">
              <a:picLocks noChangeAspect="1" noChangeArrowheads="1"/>
            </p:cNvPicPr>
            <p:nvPr/>
          </p:nvPicPr>
          <p:blipFill>
            <a:blip r:embed="rId18">
              <a:lum bright="-12000"/>
            </a:blip>
            <a:srcRect/>
            <a:stretch>
              <a:fillRect/>
            </a:stretch>
          </p:blipFill>
          <p:spPr bwMode="auto">
            <a:xfrm>
              <a:off x="3325813" y="2039938"/>
              <a:ext cx="744537" cy="381000"/>
            </a:xfrm>
            <a:prstGeom prst="rect">
              <a:avLst/>
            </a:prstGeom>
            <a:noFill/>
            <a:ln w="9525">
              <a:noFill/>
              <a:miter lim="800000"/>
              <a:headEnd/>
              <a:tailEnd/>
            </a:ln>
          </p:spPr>
        </p:pic>
        <p:pic>
          <p:nvPicPr>
            <p:cNvPr id="66" name="Picture 13" descr="Executive_HaloHeads"/>
            <p:cNvPicPr preferRelativeResize="0">
              <a:picLocks noChangeAspect="1" noChangeArrowheads="1"/>
            </p:cNvPicPr>
            <p:nvPr/>
          </p:nvPicPr>
          <p:blipFill>
            <a:blip r:embed="rId18">
              <a:lum bright="-12000"/>
            </a:blip>
            <a:srcRect/>
            <a:stretch>
              <a:fillRect/>
            </a:stretch>
          </p:blipFill>
          <p:spPr bwMode="auto">
            <a:xfrm>
              <a:off x="5761038" y="4067175"/>
              <a:ext cx="822325" cy="420688"/>
            </a:xfrm>
            <a:prstGeom prst="rect">
              <a:avLst/>
            </a:prstGeom>
            <a:noFill/>
            <a:ln w="9525">
              <a:noFill/>
              <a:miter lim="800000"/>
              <a:headEnd/>
              <a:tailEnd/>
            </a:ln>
          </p:spPr>
        </p:pic>
        <p:sp>
          <p:nvSpPr>
            <p:cNvPr id="67" name="Rectangle 19"/>
            <p:cNvSpPr>
              <a:spLocks noChangeArrowheads="1"/>
            </p:cNvSpPr>
            <p:nvPr/>
          </p:nvSpPr>
          <p:spPr bwMode="auto">
            <a:xfrm>
              <a:off x="3021013" y="3579813"/>
              <a:ext cx="854075"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70000"/>
                </a:lnSpc>
                <a:spcBef>
                  <a:spcPct val="0"/>
                </a:spcBef>
                <a:spcAft>
                  <a:spcPct val="0"/>
                </a:spcAft>
                <a:buClr>
                  <a:srgbClr val="2DB6B3"/>
                </a:buClr>
                <a:buFont typeface="Wingdings" charset="2"/>
                <a:buNone/>
                <a:defRPr/>
              </a:pPr>
              <a:endParaRPr lang="en-US" sz="800" b="1" dirty="0">
                <a:solidFill>
                  <a:srgbClr val="FFFFFF"/>
                </a:solidFill>
                <a:effectLst>
                  <a:outerShdw blurRad="38100" dist="38100" dir="2700000" algn="tl">
                    <a:srgbClr val="000000"/>
                  </a:outerShdw>
                </a:effectLst>
                <a:latin typeface="Arial" charset="0"/>
                <a:ea typeface="Arial" charset="0"/>
                <a:cs typeface="Arial" charset="0"/>
              </a:endParaRPr>
            </a:p>
            <a:p>
              <a:pPr algn="ctr" defTabSz="914400" fontAlgn="base">
                <a:lnSpc>
                  <a:spcPct val="70000"/>
                </a:lnSpc>
                <a:spcBef>
                  <a:spcPct val="0"/>
                </a:spcBef>
                <a:spcAft>
                  <a:spcPct val="0"/>
                </a:spcAft>
                <a:buClr>
                  <a:srgbClr val="2DB6B3"/>
                </a:buClr>
                <a:buFont typeface="Wingdings" charset="2"/>
                <a:buNone/>
                <a:defRPr/>
              </a:pPr>
              <a:r>
                <a:rPr lang="en-US" sz="800" b="1" dirty="0">
                  <a:solidFill>
                    <a:srgbClr val="FFFFFF"/>
                  </a:solidFill>
                  <a:effectLst>
                    <a:outerShdw blurRad="38100" dist="38100" dir="2700000" algn="tl">
                      <a:srgbClr val="000000"/>
                    </a:outerShdw>
                  </a:effectLst>
                  <a:latin typeface="Arial" charset="0"/>
                  <a:ea typeface="Arial" charset="0"/>
                  <a:cs typeface="Arial" charset="0"/>
                </a:rPr>
                <a:t>Rational Team Concert</a:t>
              </a:r>
            </a:p>
          </p:txBody>
        </p:sp>
        <p:sp>
          <p:nvSpPr>
            <p:cNvPr id="68" name="Rectangle 20"/>
            <p:cNvSpPr>
              <a:spLocks noChangeArrowheads="1"/>
            </p:cNvSpPr>
            <p:nvPr/>
          </p:nvSpPr>
          <p:spPr bwMode="auto">
            <a:xfrm>
              <a:off x="1766888" y="3311525"/>
              <a:ext cx="5011737" cy="260350"/>
            </a:xfrm>
            <a:prstGeom prst="rect">
              <a:avLst/>
            </a:prstGeom>
            <a:solidFill>
              <a:srgbClr val="A4AEFC"/>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A4AEFC"/>
              </a:extrusionClr>
            </a:sp3d>
          </p:spPr>
          <p:txBody>
            <a:bodyPr anchorCtr="1">
              <a:flatTx/>
            </a:bodyPr>
            <a:lstStyle/>
            <a:p>
              <a:pPr algn="ctr" defTabSz="914400" fontAlgn="base">
                <a:lnSpc>
                  <a:spcPct val="70000"/>
                </a:lnSpc>
                <a:spcBef>
                  <a:spcPct val="0"/>
                </a:spcBef>
                <a:spcAft>
                  <a:spcPct val="0"/>
                </a:spcAft>
                <a:buClr>
                  <a:srgbClr val="2DB6B3"/>
                </a:buClr>
                <a:buFont typeface="Wingdings" charset="2"/>
                <a:buNone/>
                <a:defRPr/>
              </a:pPr>
              <a:r>
                <a:rPr lang="en-US" sz="1200" b="1" dirty="0">
                  <a:solidFill>
                    <a:srgbClr val="FFFFFF"/>
                  </a:solidFill>
                  <a:effectLst>
                    <a:outerShdw blurRad="38100" dist="38100" dir="2700000" algn="tl">
                      <a:srgbClr val="000000"/>
                    </a:outerShdw>
                  </a:effectLst>
                  <a:latin typeface="Arial" charset="0"/>
                  <a:ea typeface="Arial" charset="0"/>
                  <a:cs typeface="Arial" charset="0"/>
                </a:rPr>
                <a:t>Jazz Platform</a:t>
              </a:r>
            </a:p>
          </p:txBody>
        </p:sp>
        <p:sp>
          <p:nvSpPr>
            <p:cNvPr id="69" name="Rectangle 22"/>
            <p:cNvSpPr>
              <a:spLocks noChangeArrowheads="1"/>
            </p:cNvSpPr>
            <p:nvPr/>
          </p:nvSpPr>
          <p:spPr bwMode="auto">
            <a:xfrm>
              <a:off x="4481294" y="2736347"/>
              <a:ext cx="1068388" cy="493713"/>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70000"/>
                </a:lnSpc>
                <a:spcBef>
                  <a:spcPct val="0"/>
                </a:spcBef>
                <a:spcAft>
                  <a:spcPct val="0"/>
                </a:spcAft>
                <a:buClr>
                  <a:srgbClr val="2DB6B3"/>
                </a:buClr>
                <a:buFont typeface="Wingdings" charset="2"/>
                <a:buNone/>
                <a:defRPr/>
              </a:pPr>
              <a:endParaRPr lang="en-US" sz="1000" b="1" dirty="0">
                <a:solidFill>
                  <a:srgbClr val="FFFFFF"/>
                </a:solidFill>
                <a:effectLst>
                  <a:outerShdw blurRad="38100" dist="38100" dir="2700000" algn="tl">
                    <a:srgbClr val="000000"/>
                  </a:outerShdw>
                </a:effectLst>
                <a:latin typeface="Arial" charset="0"/>
                <a:ea typeface="Arial" charset="0"/>
                <a:cs typeface="Arial" charset="0"/>
              </a:endParaRPr>
            </a:p>
            <a:p>
              <a:pPr algn="ctr" defTabSz="914400" fontAlgn="base">
                <a:lnSpc>
                  <a:spcPct val="70000"/>
                </a:lnSpc>
                <a:spcBef>
                  <a:spcPct val="0"/>
                </a:spcBef>
                <a:spcAft>
                  <a:spcPct val="0"/>
                </a:spcAft>
                <a:buClr>
                  <a:srgbClr val="2DB6B3"/>
                </a:buClr>
                <a:buFont typeface="Wingdings" charset="2"/>
                <a:buNone/>
                <a:defRPr/>
              </a:pPr>
              <a:r>
                <a:rPr lang="en-US" sz="1000" b="1" dirty="0">
                  <a:solidFill>
                    <a:srgbClr val="FFFFFF"/>
                  </a:solidFill>
                  <a:effectLst>
                    <a:outerShdw blurRad="38100" dist="38100" dir="2700000" algn="tl">
                      <a:srgbClr val="000000"/>
                    </a:outerShdw>
                  </a:effectLst>
                  <a:latin typeface="Arial" charset="0"/>
                  <a:ea typeface="Arial" charset="0"/>
                  <a:cs typeface="Arial" charset="0"/>
                </a:rPr>
                <a:t>DOORS</a:t>
              </a:r>
            </a:p>
          </p:txBody>
        </p:sp>
        <p:sp>
          <p:nvSpPr>
            <p:cNvPr id="70" name="Rectangle 23"/>
            <p:cNvSpPr>
              <a:spLocks noChangeArrowheads="1"/>
            </p:cNvSpPr>
            <p:nvPr/>
          </p:nvSpPr>
          <p:spPr bwMode="auto">
            <a:xfrm>
              <a:off x="1989138" y="2743200"/>
              <a:ext cx="1022350"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130000"/>
                </a:lnSpc>
                <a:spcBef>
                  <a:spcPct val="0"/>
                </a:spcBef>
                <a:spcAft>
                  <a:spcPct val="0"/>
                </a:spcAft>
                <a:buClr>
                  <a:srgbClr val="2DB6B3"/>
                </a:buClr>
                <a:buFont typeface="Wingdings" charset="2"/>
                <a:buNone/>
                <a:defRPr/>
              </a:pPr>
              <a:r>
                <a:rPr lang="en-US" sz="1000" b="1" dirty="0">
                  <a:solidFill>
                    <a:srgbClr val="FFFFFF"/>
                  </a:solidFill>
                  <a:effectLst>
                    <a:outerShdw blurRad="38100" dist="38100" dir="2700000" algn="tl">
                      <a:srgbClr val="000000"/>
                    </a:outerShdw>
                  </a:effectLst>
                  <a:latin typeface="Arial" charset="0"/>
                  <a:ea typeface="Arial" charset="0"/>
                  <a:cs typeface="Arial" charset="0"/>
                </a:rPr>
                <a:t>Asset</a:t>
              </a:r>
            </a:p>
            <a:p>
              <a:pPr algn="ctr" defTabSz="914400" fontAlgn="base">
                <a:lnSpc>
                  <a:spcPct val="90000"/>
                </a:lnSpc>
                <a:spcBef>
                  <a:spcPct val="0"/>
                </a:spcBef>
                <a:spcAft>
                  <a:spcPct val="0"/>
                </a:spcAft>
                <a:buClr>
                  <a:srgbClr val="2DB6B3"/>
                </a:buClr>
                <a:buFont typeface="Wingdings" charset="2"/>
                <a:buNone/>
                <a:defRPr/>
              </a:pPr>
              <a:r>
                <a:rPr lang="en-US" sz="1000" b="1" dirty="0">
                  <a:solidFill>
                    <a:srgbClr val="FFFFFF"/>
                  </a:solidFill>
                  <a:effectLst>
                    <a:outerShdw blurRad="38100" dist="38100" dir="2700000" algn="tl">
                      <a:srgbClr val="000000"/>
                    </a:outerShdw>
                  </a:effectLst>
                  <a:latin typeface="Arial" charset="0"/>
                  <a:ea typeface="Arial" charset="0"/>
                  <a:cs typeface="Arial" charset="0"/>
                </a:rPr>
                <a:t>Manager</a:t>
              </a:r>
            </a:p>
          </p:txBody>
        </p:sp>
        <p:sp>
          <p:nvSpPr>
            <p:cNvPr id="71" name="Rectangle 24"/>
            <p:cNvSpPr>
              <a:spLocks noChangeArrowheads="1"/>
            </p:cNvSpPr>
            <p:nvPr/>
          </p:nvSpPr>
          <p:spPr bwMode="auto">
            <a:xfrm>
              <a:off x="5665787" y="2752725"/>
              <a:ext cx="1042987" cy="514350"/>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70000"/>
                </a:lnSpc>
                <a:spcBef>
                  <a:spcPct val="0"/>
                </a:spcBef>
                <a:spcAft>
                  <a:spcPct val="0"/>
                </a:spcAft>
                <a:buClr>
                  <a:srgbClr val="2DB6B3"/>
                </a:buClr>
                <a:buFont typeface="Wingdings" charset="2"/>
                <a:buNone/>
                <a:defRPr/>
              </a:pPr>
              <a:endParaRPr lang="en-US" sz="1000" b="1" dirty="0">
                <a:solidFill>
                  <a:srgbClr val="FFFFFF"/>
                </a:solidFill>
                <a:effectLst>
                  <a:outerShdw blurRad="38100" dist="38100" dir="2700000" algn="tl">
                    <a:srgbClr val="000000"/>
                  </a:outerShdw>
                </a:effectLst>
                <a:latin typeface="Arial" charset="0"/>
                <a:ea typeface="Arial" charset="0"/>
                <a:cs typeface="Arial" charset="0"/>
              </a:endParaRPr>
            </a:p>
            <a:p>
              <a:pPr algn="ctr" defTabSz="914400" fontAlgn="base">
                <a:lnSpc>
                  <a:spcPct val="70000"/>
                </a:lnSpc>
                <a:spcBef>
                  <a:spcPct val="0"/>
                </a:spcBef>
                <a:spcAft>
                  <a:spcPct val="0"/>
                </a:spcAft>
                <a:buClr>
                  <a:srgbClr val="2DB6B3"/>
                </a:buClr>
                <a:buFont typeface="Wingdings" charset="2"/>
                <a:buNone/>
                <a:defRPr/>
              </a:pPr>
              <a:r>
                <a:rPr lang="en-US" sz="1000" b="1" dirty="0">
                  <a:solidFill>
                    <a:srgbClr val="FFFFFF"/>
                  </a:solidFill>
                  <a:effectLst>
                    <a:outerShdw blurRad="38100" dist="38100" dir="2700000" algn="tl">
                      <a:srgbClr val="000000"/>
                    </a:outerShdw>
                  </a:effectLst>
                  <a:latin typeface="Arial" charset="0"/>
                  <a:ea typeface="Arial" charset="0"/>
                  <a:cs typeface="Arial" charset="0"/>
                </a:rPr>
                <a:t>Rational</a:t>
              </a:r>
            </a:p>
          </p:txBody>
        </p:sp>
        <p:sp>
          <p:nvSpPr>
            <p:cNvPr id="72" name="Text Box 25"/>
            <p:cNvSpPr txBox="1">
              <a:spLocks noChangeAspect="1" noChangeArrowheads="1"/>
            </p:cNvSpPr>
            <p:nvPr/>
          </p:nvSpPr>
          <p:spPr bwMode="auto">
            <a:xfrm>
              <a:off x="3059136" y="2326230"/>
              <a:ext cx="1138019" cy="265696"/>
            </a:xfrm>
            <a:prstGeom prst="rect">
              <a:avLst/>
            </a:prstGeom>
            <a:noFill/>
            <a:ln w="9525" algn="ctr">
              <a:noFill/>
              <a:miter lim="800000"/>
              <a:headEnd/>
              <a:tailEnd/>
            </a:ln>
            <a:effectLst/>
          </p:spPr>
          <p:txBody>
            <a:bodyPr/>
            <a:lstStyle/>
            <a:p>
              <a:pPr algn="ctr" defTabSz="914400" fontAlgn="base">
                <a:lnSpc>
                  <a:spcPct val="85000"/>
                </a:lnSpc>
                <a:spcBef>
                  <a:spcPct val="25000"/>
                </a:spcBef>
                <a:spcAft>
                  <a:spcPct val="0"/>
                </a:spcAft>
                <a:buClr>
                  <a:srgbClr val="2DB6B3"/>
                </a:buClr>
                <a:buFont typeface="Wingdings" charset="2"/>
                <a:buNone/>
                <a:defRPr/>
              </a:pPr>
              <a:r>
                <a:rPr lang="en-US" sz="1000" b="1" dirty="0">
                  <a:solidFill>
                    <a:srgbClr val="000000"/>
                  </a:solidFill>
                  <a:effectLst>
                    <a:outerShdw blurRad="38100" dist="38100" dir="2700000" algn="tl">
                      <a:srgbClr val="C0C0C0"/>
                    </a:outerShdw>
                  </a:effectLst>
                  <a:latin typeface="Arial" charset="0"/>
                  <a:ea typeface="Arial" charset="0"/>
                  <a:cs typeface="Arial" charset="0"/>
                </a:rPr>
                <a:t>Architect</a:t>
              </a:r>
            </a:p>
          </p:txBody>
        </p:sp>
        <p:sp>
          <p:nvSpPr>
            <p:cNvPr id="73" name="Text Box 26"/>
            <p:cNvSpPr txBox="1">
              <a:spLocks noChangeArrowheads="1"/>
            </p:cNvSpPr>
            <p:nvPr/>
          </p:nvSpPr>
          <p:spPr bwMode="auto">
            <a:xfrm>
              <a:off x="1855772" y="2223701"/>
              <a:ext cx="1260474" cy="258763"/>
            </a:xfrm>
            <a:prstGeom prst="rect">
              <a:avLst/>
            </a:prstGeom>
            <a:noFill/>
            <a:ln w="9525">
              <a:noFill/>
              <a:miter lim="800000"/>
              <a:headEnd/>
              <a:tailEnd/>
            </a:ln>
          </p:spPr>
          <p:txBody>
            <a:bodyPr>
              <a:prstTxWarp prst="textNoShape">
                <a:avLst/>
              </a:prstTxWarp>
            </a:bodyPr>
            <a:lstStyle/>
            <a:p>
              <a:pPr algn="ctr" defTabSz="914400" fontAlgn="base">
                <a:lnSpc>
                  <a:spcPct val="85000"/>
                </a:lnSpc>
                <a:spcBef>
                  <a:spcPct val="25000"/>
                </a:spcBef>
                <a:spcAft>
                  <a:spcPct val="0"/>
                </a:spcAft>
                <a:buClr>
                  <a:srgbClr val="2DB6B3"/>
                </a:buClr>
                <a:buFont typeface="Wingdings" charset="2"/>
                <a:buNone/>
              </a:pPr>
              <a:r>
                <a:rPr lang="en-US" sz="1000" b="1" dirty="0">
                  <a:solidFill>
                    <a:srgbClr val="000000"/>
                  </a:solidFill>
                  <a:latin typeface="Arial" charset="0"/>
                  <a:ea typeface="Arial" charset="0"/>
                  <a:cs typeface="Arial" charset="0"/>
                </a:rPr>
                <a:t>Asset Manager</a:t>
              </a:r>
            </a:p>
          </p:txBody>
        </p:sp>
        <p:pic>
          <p:nvPicPr>
            <p:cNvPr id="74" name="Picture 27" descr="Business-Analyst"/>
            <p:cNvPicPr preferRelativeResize="0">
              <a:picLocks noChangeAspect="1" noChangeArrowheads="1"/>
            </p:cNvPicPr>
            <p:nvPr/>
          </p:nvPicPr>
          <p:blipFill>
            <a:blip r:embed="rId19"/>
            <a:srcRect b="32808"/>
            <a:stretch>
              <a:fillRect/>
            </a:stretch>
          </p:blipFill>
          <p:spPr bwMode="auto">
            <a:xfrm>
              <a:off x="2841625" y="4137025"/>
              <a:ext cx="604838" cy="406400"/>
            </a:xfrm>
            <a:prstGeom prst="rect">
              <a:avLst/>
            </a:prstGeom>
            <a:noFill/>
            <a:ln w="9525">
              <a:noFill/>
              <a:miter lim="800000"/>
              <a:headEnd/>
              <a:tailEnd/>
            </a:ln>
          </p:spPr>
        </p:pic>
        <p:sp>
          <p:nvSpPr>
            <p:cNvPr id="75" name="Rectangle 34"/>
            <p:cNvSpPr>
              <a:spLocks noChangeArrowheads="1"/>
            </p:cNvSpPr>
            <p:nvPr/>
          </p:nvSpPr>
          <p:spPr bwMode="auto">
            <a:xfrm>
              <a:off x="3201988" y="2743200"/>
              <a:ext cx="1022350"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defTabSz="914400" fontAlgn="base">
                <a:lnSpc>
                  <a:spcPct val="80000"/>
                </a:lnSpc>
                <a:spcBef>
                  <a:spcPct val="0"/>
                </a:spcBef>
                <a:spcAft>
                  <a:spcPct val="0"/>
                </a:spcAft>
                <a:buClr>
                  <a:srgbClr val="2DB6B3"/>
                </a:buClr>
                <a:buFont typeface="Wingdings" charset="2"/>
                <a:buNone/>
                <a:defRPr/>
              </a:pPr>
              <a:r>
                <a:rPr lang="en-US" sz="900" b="1" dirty="0">
                  <a:solidFill>
                    <a:srgbClr val="FFFFFF"/>
                  </a:solidFill>
                  <a:effectLst>
                    <a:outerShdw blurRad="38100" dist="38100" dir="2700000" algn="tl">
                      <a:srgbClr val="000000"/>
                    </a:outerShdw>
                  </a:effectLst>
                  <a:latin typeface="Arial" charset="0"/>
                  <a:ea typeface="Arial" charset="0"/>
                  <a:cs typeface="Arial" charset="0"/>
                </a:rPr>
                <a:t>Rational Software Architect</a:t>
              </a:r>
            </a:p>
          </p:txBody>
        </p:sp>
        <p:pic>
          <p:nvPicPr>
            <p:cNvPr id="76" name="Picture 7" descr="Project-Manager"/>
            <p:cNvPicPr preferRelativeResize="0">
              <a:picLocks noChangeAspect="1" noChangeArrowheads="1"/>
            </p:cNvPicPr>
            <p:nvPr/>
          </p:nvPicPr>
          <p:blipFill>
            <a:blip r:embed="rId20"/>
            <a:srcRect b="32913"/>
            <a:stretch>
              <a:fillRect/>
            </a:stretch>
          </p:blipFill>
          <p:spPr bwMode="auto">
            <a:xfrm>
              <a:off x="5356468" y="1916113"/>
              <a:ext cx="793749" cy="533400"/>
            </a:xfrm>
            <a:prstGeom prst="rect">
              <a:avLst/>
            </a:prstGeom>
            <a:noFill/>
            <a:ln w="9525">
              <a:noFill/>
              <a:miter lim="800000"/>
              <a:headEnd/>
              <a:tailEnd/>
            </a:ln>
          </p:spPr>
        </p:pic>
        <p:sp>
          <p:nvSpPr>
            <p:cNvPr id="77" name="Text Box 8"/>
            <p:cNvSpPr txBox="1">
              <a:spLocks noChangeArrowheads="1"/>
            </p:cNvSpPr>
            <p:nvPr/>
          </p:nvSpPr>
          <p:spPr bwMode="auto">
            <a:xfrm>
              <a:off x="4481294" y="2326230"/>
              <a:ext cx="2297331" cy="205058"/>
            </a:xfrm>
            <a:prstGeom prst="rect">
              <a:avLst/>
            </a:prstGeom>
            <a:noFill/>
            <a:ln w="9525">
              <a:noFill/>
              <a:miter lim="800000"/>
              <a:headEnd/>
              <a:tailEnd/>
            </a:ln>
          </p:spPr>
          <p:txBody>
            <a:bodyPr>
              <a:prstTxWarp prst="textNoShape">
                <a:avLst/>
              </a:prstTxWarp>
            </a:bodyPr>
            <a:lstStyle/>
            <a:p>
              <a:pPr algn="ctr" defTabSz="914400" fontAlgn="base">
                <a:lnSpc>
                  <a:spcPct val="85000"/>
                </a:lnSpc>
                <a:spcBef>
                  <a:spcPct val="25000"/>
                </a:spcBef>
                <a:spcAft>
                  <a:spcPct val="0"/>
                </a:spcAft>
                <a:buClr>
                  <a:srgbClr val="2DB6B3"/>
                </a:buClr>
                <a:buFont typeface="Wingdings" charset="2"/>
                <a:buNone/>
              </a:pPr>
              <a:r>
                <a:rPr lang="en-US" sz="900" b="1" dirty="0">
                  <a:solidFill>
                    <a:srgbClr val="000000"/>
                  </a:solidFill>
                  <a:latin typeface="Arial" charset="0"/>
                  <a:ea typeface="Arial" charset="0"/>
                  <a:cs typeface="Arial" charset="0"/>
                </a:rPr>
                <a:t>Requirements Manager</a:t>
              </a:r>
            </a:p>
          </p:txBody>
        </p:sp>
      </p:grpSp>
      <p:sp>
        <p:nvSpPr>
          <p:cNvPr id="78" name="TextBox 77"/>
          <p:cNvSpPr txBox="1"/>
          <p:nvPr/>
        </p:nvSpPr>
        <p:spPr>
          <a:xfrm>
            <a:off x="5820872" y="2286000"/>
            <a:ext cx="3379576" cy="346249"/>
          </a:xfrm>
          <a:prstGeom prst="rect">
            <a:avLst/>
          </a:prstGeom>
          <a:noFill/>
        </p:spPr>
        <p:txBody>
          <a:bodyPr wrap="none" rtlCol="0">
            <a:spAutoFit/>
          </a:bodyPr>
          <a:lstStyle/>
          <a:p>
            <a:pPr algn="ctr" defTabSz="914400" fontAlgn="base">
              <a:lnSpc>
                <a:spcPct val="90000"/>
              </a:lnSpc>
              <a:spcBef>
                <a:spcPct val="0"/>
              </a:spcBef>
              <a:spcAft>
                <a:spcPct val="0"/>
              </a:spcAft>
              <a:buClr>
                <a:srgbClr val="2DB6B3"/>
              </a:buClr>
              <a:buFont typeface="Wingdings" charset="2"/>
              <a:buNone/>
            </a:pPr>
            <a:r>
              <a:rPr lang="en-US" dirty="0" smtClean="0">
                <a:solidFill>
                  <a:srgbClr val="000000"/>
                </a:solidFill>
                <a:latin typeface="Arial" charset="0"/>
                <a:ea typeface="Arial" charset="0"/>
                <a:cs typeface="Arial" charset="0"/>
              </a:rPr>
              <a:t>Solution Design &amp; Construction</a:t>
            </a:r>
            <a:endParaRPr lang="en-US" dirty="0">
              <a:solidFill>
                <a:srgbClr val="000000"/>
              </a:solidFill>
              <a:latin typeface="Arial" charset="0"/>
              <a:ea typeface="Arial" charset="0"/>
              <a:cs typeface="Arial" charset="0"/>
            </a:endParaRPr>
          </a:p>
        </p:txBody>
      </p:sp>
      <p:pic>
        <p:nvPicPr>
          <p:cNvPr id="84" name="Picture 83" descr="MRM.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09397" y="1482166"/>
            <a:ext cx="743306" cy="752298"/>
          </a:xfrm>
          <a:prstGeom prst="rect">
            <a:avLst/>
          </a:prstGeom>
        </p:spPr>
      </p:pic>
      <p:pic>
        <p:nvPicPr>
          <p:cNvPr id="86"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7580" y="4241387"/>
            <a:ext cx="1828800" cy="1690687"/>
          </a:xfrm>
          <a:prstGeom prst="rect">
            <a:avLst/>
          </a:prstGeom>
          <a:ln>
            <a:noFill/>
          </a:ln>
        </p:spPr>
      </p:pic>
      <p:sp>
        <p:nvSpPr>
          <p:cNvPr id="87" name="TextBox 86"/>
          <p:cNvSpPr txBox="1"/>
          <p:nvPr/>
        </p:nvSpPr>
        <p:spPr>
          <a:xfrm>
            <a:off x="6938833" y="5918419"/>
            <a:ext cx="2156513" cy="594009"/>
          </a:xfrm>
          <a:prstGeom prst="rect">
            <a:avLst/>
          </a:prstGeom>
          <a:noFill/>
        </p:spPr>
        <p:txBody>
          <a:bodyPr wrap="square" rtlCol="0">
            <a:spAutoFit/>
          </a:bodyPr>
          <a:lstStyle/>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Actionable Smarter Cities</a:t>
            </a:r>
          </a:p>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Triton</a:t>
            </a:r>
          </a:p>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Team Solution Design</a:t>
            </a:r>
            <a:endParaRPr lang="en-US" sz="1200" dirty="0">
              <a:solidFill>
                <a:srgbClr val="000000"/>
              </a:solidFill>
              <a:latin typeface="Arial" charset="0"/>
              <a:ea typeface="Arial" charset="0"/>
              <a:cs typeface="Arial" charset="0"/>
            </a:endParaRPr>
          </a:p>
        </p:txBody>
      </p:sp>
      <p:sp>
        <p:nvSpPr>
          <p:cNvPr id="88" name="TextBox 87"/>
          <p:cNvSpPr txBox="1"/>
          <p:nvPr/>
        </p:nvSpPr>
        <p:spPr>
          <a:xfrm>
            <a:off x="6507459" y="1184860"/>
            <a:ext cx="2537189" cy="427809"/>
          </a:xfrm>
          <a:prstGeom prst="rect">
            <a:avLst/>
          </a:prstGeom>
          <a:noFill/>
        </p:spPr>
        <p:txBody>
          <a:bodyPr wrap="square" rtlCol="0">
            <a:spAutoFit/>
          </a:bodyPr>
          <a:lstStyle/>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Municipal Business Architecture</a:t>
            </a:r>
          </a:p>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Project Portfolio Planning</a:t>
            </a:r>
            <a:endParaRPr lang="en-US" sz="1200" dirty="0">
              <a:solidFill>
                <a:srgbClr val="000000"/>
              </a:solidFill>
              <a:latin typeface="Arial" charset="0"/>
              <a:ea typeface="Arial" charset="0"/>
              <a:cs typeface="Arial" charset="0"/>
            </a:endParaRPr>
          </a:p>
        </p:txBody>
      </p:sp>
      <p:sp>
        <p:nvSpPr>
          <p:cNvPr id="89" name="TextBox 88"/>
          <p:cNvSpPr txBox="1"/>
          <p:nvPr/>
        </p:nvSpPr>
        <p:spPr>
          <a:xfrm>
            <a:off x="163724" y="5765508"/>
            <a:ext cx="2267923" cy="427809"/>
          </a:xfrm>
          <a:prstGeom prst="rect">
            <a:avLst/>
          </a:prstGeom>
          <a:noFill/>
        </p:spPr>
        <p:txBody>
          <a:bodyPr wrap="square" rtlCol="0">
            <a:spAutoFit/>
          </a:bodyPr>
          <a:lstStyle/>
          <a:p>
            <a:pPr marL="171450" indent="-171450" defTabSz="914400" fontAlgn="base">
              <a:lnSpc>
                <a:spcPct val="90000"/>
              </a:lnSpc>
              <a:spcBef>
                <a:spcPct val="0"/>
              </a:spcBef>
              <a:spcAft>
                <a:spcPct val="0"/>
              </a:spcAft>
              <a:buClr>
                <a:srgbClr val="2DB6B3"/>
              </a:buClr>
              <a:buFont typeface="Arial"/>
              <a:buChar char="•"/>
            </a:pPr>
            <a:r>
              <a:rPr lang="en-US" sz="1200" dirty="0" err="1" smtClean="0">
                <a:solidFill>
                  <a:srgbClr val="000000"/>
                </a:solidFill>
                <a:latin typeface="Arial" charset="0"/>
                <a:ea typeface="Arial" charset="0"/>
                <a:cs typeface="Arial" charset="0"/>
              </a:rPr>
              <a:t>WebSphere</a:t>
            </a:r>
            <a:r>
              <a:rPr lang="en-US" sz="1200" dirty="0" smtClean="0">
                <a:solidFill>
                  <a:srgbClr val="000000"/>
                </a:solidFill>
                <a:latin typeface="Arial" charset="0"/>
                <a:ea typeface="Arial" charset="0"/>
                <a:cs typeface="Arial" charset="0"/>
              </a:rPr>
              <a:t> Process Server</a:t>
            </a:r>
          </a:p>
          <a:p>
            <a:pPr marL="171450" indent="-171450" defTabSz="914400" fontAlgn="base">
              <a:lnSpc>
                <a:spcPct val="90000"/>
              </a:lnSpc>
              <a:spcBef>
                <a:spcPct val="0"/>
              </a:spcBef>
              <a:spcAft>
                <a:spcPct val="0"/>
              </a:spcAft>
              <a:buClr>
                <a:srgbClr val="2DB6B3"/>
              </a:buClr>
              <a:buFont typeface="Arial"/>
              <a:buChar char="•"/>
            </a:pPr>
            <a:r>
              <a:rPr lang="en-US" sz="1200" dirty="0" smtClean="0">
                <a:solidFill>
                  <a:srgbClr val="000000"/>
                </a:solidFill>
                <a:latin typeface="Arial" charset="0"/>
                <a:ea typeface="Arial" charset="0"/>
                <a:cs typeface="Arial" charset="0"/>
              </a:rPr>
              <a:t>Physical Meets Digital</a:t>
            </a:r>
            <a:endParaRPr lang="en-US" sz="1200" dirty="0">
              <a:solidFill>
                <a:srgbClr val="000000"/>
              </a:solidFill>
              <a:latin typeface="Arial" charset="0"/>
              <a:ea typeface="Arial" charset="0"/>
              <a:cs typeface="Arial" charset="0"/>
            </a:endParaRPr>
          </a:p>
        </p:txBody>
      </p:sp>
      <p:sp>
        <p:nvSpPr>
          <p:cNvPr id="90" name="TextBox 89"/>
          <p:cNvSpPr txBox="1"/>
          <p:nvPr/>
        </p:nvSpPr>
        <p:spPr>
          <a:xfrm>
            <a:off x="112113" y="4842049"/>
            <a:ext cx="2267923" cy="261610"/>
          </a:xfrm>
          <a:prstGeom prst="rect">
            <a:avLst/>
          </a:prstGeom>
          <a:noFill/>
        </p:spPr>
        <p:txBody>
          <a:bodyPr wrap="square" rtlCol="0">
            <a:spAutoFit/>
          </a:bodyPr>
          <a:lstStyle/>
          <a:p>
            <a:pPr marL="171450" indent="-171450" defTabSz="914400" fontAlgn="base">
              <a:lnSpc>
                <a:spcPct val="90000"/>
              </a:lnSpc>
              <a:spcBef>
                <a:spcPct val="0"/>
              </a:spcBef>
              <a:spcAft>
                <a:spcPct val="0"/>
              </a:spcAft>
              <a:buClr>
                <a:srgbClr val="2DB6B3"/>
              </a:buClr>
              <a:buFont typeface="Arial"/>
              <a:buChar char="•"/>
            </a:pPr>
            <a:r>
              <a:rPr lang="en-US" sz="1200" smtClean="0">
                <a:solidFill>
                  <a:srgbClr val="000000"/>
                </a:solidFill>
                <a:latin typeface="Arial" charset="0"/>
                <a:ea typeface="Arial" charset="0"/>
                <a:cs typeface="Arial" charset="0"/>
              </a:rPr>
              <a:t>Cognos Blueprint</a:t>
            </a:r>
            <a:endParaRPr lang="en-US" sz="1200" dirty="0">
              <a:solidFill>
                <a:srgbClr val="000000"/>
              </a:solidFill>
              <a:latin typeface="Arial" charset="0"/>
              <a:ea typeface="Arial" charset="0"/>
              <a:cs typeface="Arial" charset="0"/>
            </a:endParaRPr>
          </a:p>
        </p:txBody>
      </p:sp>
    </p:spTree>
    <p:extLst>
      <p:ext uri="{BB962C8B-B14F-4D97-AF65-F5344CB8AC3E}">
        <p14:creationId xmlns:p14="http://schemas.microsoft.com/office/powerpoint/2010/main" val="1339139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par>
                                <p:cTn id="8" presetID="10" presetClass="exit" presetSubtype="0" fill="hold" grpId="1" nodeType="withEffect">
                                  <p:stCondLst>
                                    <p:cond delay="0"/>
                                  </p:stCondLst>
                                  <p:childTnLst>
                                    <p:animEffect transition="out" filter="fade">
                                      <p:cBhvr>
                                        <p:cTn id="9" dur="2000"/>
                                        <p:tgtEl>
                                          <p:spTgt spid="54"/>
                                        </p:tgtEl>
                                      </p:cBhvr>
                                    </p:animEffect>
                                    <p:set>
                                      <p:cBhvr>
                                        <p:cTn id="10" dur="1" fill="hold">
                                          <p:stCondLst>
                                            <p:cond delay="1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144463" y="512763"/>
            <a:ext cx="918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tabLst>
                <a:tab pos="6183313" algn="l"/>
              </a:tabLst>
              <a:defRPr sz="2400">
                <a:solidFill>
                  <a:schemeClr val="tx1"/>
                </a:solidFill>
                <a:latin typeface="Arial" charset="0"/>
                <a:ea typeface="ＭＳ Ｐゴシック" charset="0"/>
                <a:cs typeface="Arial" charset="0"/>
              </a:defRPr>
            </a:lvl1pPr>
            <a:lvl2pPr marL="37931725" indent="-37474525" eaLnBrk="0" hangingPunct="0">
              <a:tabLst>
                <a:tab pos="6183313" algn="l"/>
              </a:tabLst>
              <a:defRPr sz="2400">
                <a:solidFill>
                  <a:schemeClr val="tx1"/>
                </a:solidFill>
                <a:latin typeface="Arial" charset="0"/>
                <a:ea typeface="Arial" charset="0"/>
                <a:cs typeface="Arial" charset="0"/>
              </a:defRPr>
            </a:lvl2pPr>
            <a:lvl3pPr eaLnBrk="0" hangingPunct="0">
              <a:tabLst>
                <a:tab pos="6183313" algn="l"/>
              </a:tabLst>
              <a:defRPr sz="2400">
                <a:solidFill>
                  <a:schemeClr val="tx1"/>
                </a:solidFill>
                <a:latin typeface="Arial" charset="0"/>
                <a:ea typeface="Arial" charset="0"/>
                <a:cs typeface="Arial" charset="0"/>
              </a:defRPr>
            </a:lvl3pPr>
            <a:lvl4pPr eaLnBrk="0" hangingPunct="0">
              <a:tabLst>
                <a:tab pos="6183313" algn="l"/>
              </a:tabLst>
              <a:defRPr sz="2400">
                <a:solidFill>
                  <a:schemeClr val="tx1"/>
                </a:solidFill>
                <a:latin typeface="Arial" charset="0"/>
                <a:ea typeface="Arial" charset="0"/>
                <a:cs typeface="Arial" charset="0"/>
              </a:defRPr>
            </a:lvl4pPr>
            <a:lvl5pPr eaLnBrk="0" hangingPunct="0">
              <a:tabLst>
                <a:tab pos="6183313" algn="l"/>
              </a:tabLst>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tabLst>
                <a:tab pos="6183313" algn="l"/>
              </a:tabLs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tabLst>
                <a:tab pos="6183313" algn="l"/>
              </a:tabLs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tabLst>
                <a:tab pos="6183313" algn="l"/>
              </a:tabLs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tabLst>
                <a:tab pos="6183313" algn="l"/>
              </a:tabLst>
              <a:defRPr sz="2400">
                <a:solidFill>
                  <a:schemeClr val="tx1"/>
                </a:solidFill>
                <a:latin typeface="Arial" charset="0"/>
                <a:ea typeface="Arial" charset="0"/>
                <a:cs typeface="Arial" charset="0"/>
              </a:defRPr>
            </a:lvl9pPr>
          </a:lstStyle>
          <a:p>
            <a:pPr algn="l" eaLnBrk="1" hangingPunct="1">
              <a:lnSpc>
                <a:spcPct val="100000"/>
              </a:lnSpc>
              <a:buClrTx/>
              <a:buFontTx/>
              <a:buNone/>
            </a:pPr>
            <a:r>
              <a:rPr kumimoji="1" lang="en-CA" b="1">
                <a:solidFill>
                  <a:schemeClr val="tx2"/>
                </a:solidFill>
              </a:rPr>
              <a:t>Objectives - Coherent Government by design</a:t>
            </a:r>
          </a:p>
        </p:txBody>
      </p:sp>
      <p:sp>
        <p:nvSpPr>
          <p:cNvPr id="117764" name="Text Box 4"/>
          <p:cNvSpPr txBox="1">
            <a:spLocks noChangeArrowheads="1"/>
          </p:cNvSpPr>
          <p:nvPr/>
        </p:nvSpPr>
        <p:spPr bwMode="auto">
          <a:xfrm>
            <a:off x="398463" y="3387725"/>
            <a:ext cx="84582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800100" indent="-274638" eaLnBrk="0" hangingPunct="0">
              <a:defRPr sz="2400">
                <a:solidFill>
                  <a:schemeClr val="tx1"/>
                </a:solidFill>
                <a:latin typeface="Arial" charset="0"/>
                <a:ea typeface="Arial" charset="0"/>
                <a:cs typeface="Arial" charset="0"/>
              </a:defRPr>
            </a:lvl2pPr>
            <a:lvl3pPr marL="1377950" indent="-231775"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spcBef>
                <a:spcPct val="15000"/>
              </a:spcBef>
              <a:buClrTx/>
              <a:buFontTx/>
              <a:buNone/>
            </a:pPr>
            <a:r>
              <a:rPr lang="en-US" sz="2000" b="1">
                <a:solidFill>
                  <a:schemeClr val="accent2"/>
                </a:solidFill>
                <a:latin typeface="Verdana" charset="0"/>
              </a:rPr>
              <a:t>We really need:</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a consistent and more formal business design capability based on a </a:t>
            </a:r>
            <a:r>
              <a:rPr kumimoji="1" lang="en-US" sz="1600" b="1">
                <a:latin typeface="Verdana" charset="0"/>
                <a:ea typeface="ＭＳ Ｐゴシック" charset="0"/>
              </a:rPr>
              <a:t>common language</a:t>
            </a:r>
            <a:r>
              <a:rPr kumimoji="1" lang="en-US" sz="1600">
                <a:latin typeface="Verdana" charset="0"/>
                <a:ea typeface="ＭＳ Ｐゴシック" charset="0"/>
              </a:rPr>
              <a:t> and </a:t>
            </a:r>
            <a:r>
              <a:rPr kumimoji="1" lang="en-US" sz="1600" b="1">
                <a:latin typeface="Verdana" charset="0"/>
                <a:ea typeface="ＭＳ Ｐゴシック" charset="0"/>
              </a:rPr>
              <a:t>set of rules</a:t>
            </a:r>
            <a:r>
              <a:rPr kumimoji="1" lang="en-US" sz="1600">
                <a:latin typeface="Verdana" charset="0"/>
                <a:ea typeface="ＭＳ Ｐゴシック" charset="0"/>
              </a:rPr>
              <a:t> for using it to create </a:t>
            </a:r>
            <a:r>
              <a:rPr kumimoji="1" lang="en-US" sz="1600" b="1">
                <a:latin typeface="Verdana" charset="0"/>
                <a:ea typeface="ＭＳ Ｐゴシック" charset="0"/>
              </a:rPr>
              <a:t>better descriptions</a:t>
            </a:r>
            <a:r>
              <a:rPr kumimoji="1" lang="en-US" sz="1600">
                <a:latin typeface="Verdana" charset="0"/>
                <a:ea typeface="ＭＳ Ｐゴシック" charset="0"/>
              </a:rPr>
              <a:t> of what we want (e.g. more coherent ones). A pan-Canadian standard along these lines will enable any conceivable government line-of-business (and inter-collaborations thereof) to better: </a:t>
            </a:r>
          </a:p>
          <a:p>
            <a:pPr lvl="2" algn="l" eaLnBrk="1" hangingPunct="1">
              <a:lnSpc>
                <a:spcPct val="100000"/>
              </a:lnSpc>
              <a:spcBef>
                <a:spcPct val="45000"/>
              </a:spcBef>
              <a:buClrTx/>
              <a:buFontTx/>
              <a:buChar char="•"/>
            </a:pPr>
            <a:r>
              <a:rPr kumimoji="1" lang="en-US" sz="1400">
                <a:latin typeface="Verdana" charset="0"/>
                <a:ea typeface="ＭＳ Ｐゴシック" charset="0"/>
              </a:rPr>
              <a:t>interpret and clarify their missions, strategies, outcomes, etc.</a:t>
            </a:r>
          </a:p>
          <a:p>
            <a:pPr lvl="2" algn="l" eaLnBrk="1" hangingPunct="1">
              <a:lnSpc>
                <a:spcPct val="100000"/>
              </a:lnSpc>
              <a:buClrTx/>
              <a:buFontTx/>
              <a:buChar char="•"/>
            </a:pPr>
            <a:r>
              <a:rPr kumimoji="1" lang="en-US" sz="1400">
                <a:latin typeface="Verdana" charset="0"/>
                <a:ea typeface="ＭＳ Ｐゴシック" charset="0"/>
              </a:rPr>
              <a:t>accurately depict or map how they work (and how they can work together), </a:t>
            </a:r>
          </a:p>
          <a:p>
            <a:pPr lvl="2" algn="l" eaLnBrk="1" hangingPunct="1">
              <a:lnSpc>
                <a:spcPct val="100000"/>
              </a:lnSpc>
              <a:buClrTx/>
              <a:buFontTx/>
              <a:buChar char="•"/>
            </a:pPr>
            <a:r>
              <a:rPr kumimoji="1" lang="en-US" sz="1400">
                <a:latin typeface="Verdana" charset="0"/>
                <a:ea typeface="ＭＳ Ｐゴシック" charset="0"/>
              </a:rPr>
              <a:t>discover opportunities for business improvements, </a:t>
            </a:r>
          </a:p>
          <a:p>
            <a:pPr lvl="2" algn="l" eaLnBrk="1" hangingPunct="1">
              <a:lnSpc>
                <a:spcPct val="100000"/>
              </a:lnSpc>
              <a:buClrTx/>
              <a:buFontTx/>
              <a:buChar char="•"/>
            </a:pPr>
            <a:r>
              <a:rPr kumimoji="1" lang="en-US" sz="1400">
                <a:latin typeface="Verdana" charset="0"/>
                <a:ea typeface="ＭＳ Ｐゴシック" charset="0"/>
              </a:rPr>
              <a:t>support their planning and successful implementation.</a:t>
            </a:r>
          </a:p>
        </p:txBody>
      </p:sp>
      <p:sp>
        <p:nvSpPr>
          <p:cNvPr id="117766" name="Text Box 6"/>
          <p:cNvSpPr txBox="1">
            <a:spLocks noChangeArrowheads="1"/>
          </p:cNvSpPr>
          <p:nvPr/>
        </p:nvSpPr>
        <p:spPr bwMode="auto">
          <a:xfrm>
            <a:off x="398463" y="1089025"/>
            <a:ext cx="83820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854075" indent="-274638"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spcBef>
                <a:spcPct val="15000"/>
              </a:spcBef>
              <a:buClrTx/>
              <a:buFontTx/>
              <a:buNone/>
            </a:pPr>
            <a:r>
              <a:rPr lang="en-US" sz="2000" b="1">
                <a:solidFill>
                  <a:schemeClr val="accent2"/>
                </a:solidFill>
                <a:latin typeface="Verdana" charset="0"/>
              </a:rPr>
              <a:t>If we really want:</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to move to a “whole of government” approach,</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seamless, citizen-centred services,</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legislation, regulations and policies designed rather than crafted,</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alignment, integration, interoperability, etc. in our business systems,</a:t>
            </a:r>
          </a:p>
          <a:p>
            <a:pPr lvl="1" algn="l" eaLnBrk="1" hangingPunct="1">
              <a:lnSpc>
                <a:spcPct val="100000"/>
              </a:lnSpc>
              <a:spcBef>
                <a:spcPct val="15000"/>
              </a:spcBef>
              <a:buClrTx/>
              <a:buFont typeface="Wingdings" charset="0"/>
              <a:buChar char="q"/>
            </a:pPr>
            <a:r>
              <a:rPr kumimoji="1" lang="en-US" sz="1600">
                <a:latin typeface="Verdana" charset="0"/>
                <a:ea typeface="ＭＳ Ｐゴシック" charset="0"/>
              </a:rPr>
              <a:t>to do more with less</a:t>
            </a:r>
          </a:p>
        </p:txBody>
      </p:sp>
    </p:spTree>
    <p:extLst>
      <p:ext uri="{BB962C8B-B14F-4D97-AF65-F5344CB8AC3E}">
        <p14:creationId xmlns:p14="http://schemas.microsoft.com/office/powerpoint/2010/main" val="18494872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dissolve">
                                      <p:cBhvr>
                                        <p:cTn id="7" dur="500"/>
                                        <p:tgtEl>
                                          <p:spTgt spid="1177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4"/>
                                        </p:tgtEl>
                                        <p:attrNameLst>
                                          <p:attrName>style.visibility</p:attrName>
                                        </p:attrNameLst>
                                      </p:cBhvr>
                                      <p:to>
                                        <p:strVal val="visible"/>
                                      </p:to>
                                    </p:set>
                                    <p:animEffect transition="in" filter="dissolve">
                                      <p:cBhvr>
                                        <p:cTn id="12"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042988" y="2149475"/>
            <a:ext cx="7669212" cy="4016375"/>
          </a:xfrm>
        </p:spPr>
        <p:txBody>
          <a:bodyPr/>
          <a:lstStyle/>
          <a:p>
            <a:pPr marL="290513" indent="-290513">
              <a:lnSpc>
                <a:spcPct val="90000"/>
              </a:lnSpc>
              <a:buClr>
                <a:schemeClr val="tx1"/>
              </a:buClr>
              <a:buFont typeface="Wingdings" charset="0"/>
              <a:buChar char="q"/>
            </a:pPr>
            <a:r>
              <a:rPr lang="en-US" sz="1400" i="1">
                <a:latin typeface="Arial" charset="0"/>
                <a:cs typeface="Arial" charset="0"/>
              </a:rPr>
              <a:t>…in a standard way</a:t>
            </a:r>
          </a:p>
          <a:p>
            <a:pPr marL="290513" indent="-290513">
              <a:lnSpc>
                <a:spcPct val="90000"/>
              </a:lnSpc>
              <a:buClr>
                <a:schemeClr val="tx1"/>
              </a:buClr>
              <a:buFont typeface="Wingdings" charset="0"/>
              <a:buChar char="q"/>
            </a:pPr>
            <a:r>
              <a:rPr lang="en-US" sz="1400" i="1">
                <a:latin typeface="Arial" charset="0"/>
                <a:cs typeface="Arial" charset="0"/>
              </a:rPr>
              <a:t>…using precise definitions and concepts accepted and adopted by all governments in Canada</a:t>
            </a:r>
          </a:p>
          <a:p>
            <a:pPr marL="290513" indent="-290513">
              <a:lnSpc>
                <a:spcPct val="90000"/>
              </a:lnSpc>
              <a:buClr>
                <a:schemeClr val="tx1"/>
              </a:buClr>
              <a:buFont typeface="Wingdings" charset="0"/>
              <a:buChar char="q"/>
            </a:pPr>
            <a:r>
              <a:rPr lang="en-US" sz="1400" i="1">
                <a:latin typeface="Arial" charset="0"/>
                <a:cs typeface="Arial" charset="0"/>
              </a:rPr>
              <a:t>…with tools and templates to help you create the descriptions of the municipality</a:t>
            </a:r>
          </a:p>
          <a:p>
            <a:pPr marL="290513" indent="-290513">
              <a:lnSpc>
                <a:spcPct val="90000"/>
              </a:lnSpc>
              <a:buClr>
                <a:schemeClr val="tx1"/>
              </a:buClr>
              <a:buFont typeface="Wingdings" charset="0"/>
              <a:buChar char="q"/>
            </a:pPr>
            <a:r>
              <a:rPr lang="en-US" sz="1400" i="1">
                <a:latin typeface="Arial" charset="0"/>
                <a:cs typeface="Arial" charset="0"/>
              </a:rPr>
              <a:t>…with user guides and training material to help create and use these descriptions for a range of municipal purposes </a:t>
            </a:r>
          </a:p>
          <a:p>
            <a:pPr marL="290513" indent="-290513">
              <a:lnSpc>
                <a:spcPct val="90000"/>
              </a:lnSpc>
              <a:buClr>
                <a:schemeClr val="tx1"/>
              </a:buClr>
              <a:buFont typeface="Wingdings" charset="0"/>
              <a:buChar char="q"/>
            </a:pPr>
            <a:r>
              <a:rPr lang="en-US" sz="1400" i="1">
                <a:latin typeface="Arial" charset="0"/>
                <a:cs typeface="Arial" charset="0"/>
              </a:rPr>
              <a:t>…with a repository where these descriptions can be saved</a:t>
            </a:r>
          </a:p>
          <a:p>
            <a:pPr marL="290513" indent="-290513">
              <a:lnSpc>
                <a:spcPct val="90000"/>
              </a:lnSpc>
              <a:buClr>
                <a:schemeClr val="tx1"/>
              </a:buClr>
              <a:buFont typeface="Wingdings" charset="0"/>
              <a:buChar char="q"/>
            </a:pPr>
            <a:r>
              <a:rPr lang="en-US" sz="1400" i="1">
                <a:latin typeface="Arial" charset="0"/>
                <a:cs typeface="Arial" charset="0"/>
              </a:rPr>
              <a:t>…repository pre-populated with a generic set of service descriptions that may be provided to any municipality in Canada</a:t>
            </a:r>
          </a:p>
          <a:p>
            <a:pPr marL="290513" indent="-290513">
              <a:lnSpc>
                <a:spcPct val="90000"/>
              </a:lnSpc>
              <a:buClr>
                <a:schemeClr val="tx1"/>
              </a:buClr>
              <a:buFont typeface="Wingdings" charset="0"/>
              <a:buChar char="q"/>
            </a:pPr>
            <a:r>
              <a:rPr lang="en-US" sz="1400" i="1">
                <a:latin typeface="Arial" charset="0"/>
                <a:cs typeface="Arial" charset="0"/>
              </a:rPr>
              <a:t>…repository pre-populated with specific descriptions (models) created by other municipalities</a:t>
            </a:r>
          </a:p>
          <a:p>
            <a:pPr marL="290513" indent="-290513">
              <a:lnSpc>
                <a:spcPct val="90000"/>
              </a:lnSpc>
              <a:buClr>
                <a:schemeClr val="tx1"/>
              </a:buClr>
              <a:buFont typeface="Wingdings" charset="0"/>
              <a:buChar char="q"/>
            </a:pPr>
            <a:r>
              <a:rPr lang="en-US" sz="1400" i="1">
                <a:latin typeface="Arial" charset="0"/>
                <a:cs typeface="Arial" charset="0"/>
              </a:rPr>
              <a:t>…with tools that allow for the analysis and comparison of such descriptions</a:t>
            </a:r>
          </a:p>
          <a:p>
            <a:pPr marL="290513" indent="-290513">
              <a:lnSpc>
                <a:spcPct val="90000"/>
              </a:lnSpc>
              <a:buClr>
                <a:schemeClr val="tx1"/>
              </a:buClr>
              <a:buFont typeface="Wingdings" charset="0"/>
              <a:buChar char="q"/>
            </a:pPr>
            <a:r>
              <a:rPr lang="en-US" sz="1400" i="1">
                <a:latin typeface="Arial" charset="0"/>
                <a:cs typeface="Arial" charset="0"/>
              </a:rPr>
              <a:t>…and with a collaboration space that allows ideas to be shared on how these tools are being used in participating municipalities</a:t>
            </a:r>
          </a:p>
        </p:txBody>
      </p:sp>
      <p:sp>
        <p:nvSpPr>
          <p:cNvPr id="140291" name="Text Box 3"/>
          <p:cNvSpPr txBox="1">
            <a:spLocks noChangeArrowheads="1"/>
          </p:cNvSpPr>
          <p:nvPr/>
        </p:nvSpPr>
        <p:spPr bwMode="auto">
          <a:xfrm>
            <a:off x="0" y="5734050"/>
            <a:ext cx="9178925" cy="679450"/>
          </a:xfrm>
          <a:prstGeom prst="rect">
            <a:avLst/>
          </a:prstGeom>
          <a:solidFill>
            <a:srgbClr val="FFFF99"/>
          </a:solidFill>
          <a:ln w="6350">
            <a:solidFill>
              <a:schemeClr val="tx1"/>
            </a:solidFill>
            <a:miter lim="800000"/>
            <a:headEnd/>
            <a:tailEnd/>
          </a:ln>
        </p:spPr>
        <p:txBody>
          <a:bodyPr tIns="91440" bIns="9144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spcBef>
                <a:spcPct val="10000"/>
              </a:spcBef>
              <a:buClrTx/>
              <a:buFontTx/>
              <a:buNone/>
            </a:pPr>
            <a:r>
              <a:rPr lang="en-US" sz="1600" b="1">
                <a:solidFill>
                  <a:srgbClr val="000000"/>
                </a:solidFill>
                <a:latin typeface="Lucida Sans Unicode" charset="0"/>
              </a:rPr>
              <a:t>In short: A powerful </a:t>
            </a:r>
            <a:r>
              <a:rPr lang="en-US" sz="1600" b="1" u="sng">
                <a:solidFill>
                  <a:srgbClr val="000000"/>
                </a:solidFill>
                <a:latin typeface="Lucida Sans Unicode" charset="0"/>
              </a:rPr>
              <a:t>Authoritative Service Catalogue</a:t>
            </a:r>
            <a:r>
              <a:rPr lang="en-US" sz="1600" b="1">
                <a:solidFill>
                  <a:srgbClr val="000000"/>
                </a:solidFill>
                <a:latin typeface="Lucida Sans Unicode" charset="0"/>
              </a:rPr>
              <a:t> aligned to an </a:t>
            </a:r>
            <a:r>
              <a:rPr lang="en-US" sz="1600" b="1" u="sng">
                <a:solidFill>
                  <a:srgbClr val="000000"/>
                </a:solidFill>
                <a:latin typeface="Lucida Sans Unicode" charset="0"/>
              </a:rPr>
              <a:t>Authoritative Meta Model</a:t>
            </a:r>
            <a:r>
              <a:rPr lang="en-US" sz="1600" b="1">
                <a:solidFill>
                  <a:srgbClr val="000000"/>
                </a:solidFill>
                <a:latin typeface="Lucida Sans Unicode" charset="0"/>
              </a:rPr>
              <a:t>  that all Municipalities can use and share.</a:t>
            </a:r>
          </a:p>
        </p:txBody>
      </p:sp>
      <p:sp>
        <p:nvSpPr>
          <p:cNvPr id="27652" name="Text Box 4"/>
          <p:cNvSpPr txBox="1">
            <a:spLocks noChangeArrowheads="1"/>
          </p:cNvSpPr>
          <p:nvPr/>
        </p:nvSpPr>
        <p:spPr bwMode="auto">
          <a:xfrm>
            <a:off x="34925" y="1082675"/>
            <a:ext cx="91090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4400" indent="-9144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a:lnSpc>
                <a:spcPct val="100000"/>
              </a:lnSpc>
              <a:spcBef>
                <a:spcPct val="50000"/>
              </a:spcBef>
              <a:buClrTx/>
              <a:buFontTx/>
              <a:buNone/>
            </a:pPr>
            <a:r>
              <a:rPr lang="en-US" sz="1900" b="1">
                <a:latin typeface="Verdana" charset="0"/>
              </a:rPr>
              <a:t>MRM v2 Goal:</a:t>
            </a:r>
            <a:r>
              <a:rPr lang="en-US" sz="1600">
                <a:latin typeface="Verdana" charset="0"/>
              </a:rPr>
              <a:t>  to create</a:t>
            </a:r>
            <a:r>
              <a:rPr lang="en-US" sz="1600">
                <a:solidFill>
                  <a:srgbClr val="000000"/>
                </a:solidFill>
                <a:latin typeface="Verdana" charset="0"/>
              </a:rPr>
              <a:t> a Tool (Product, Service) that will help municipal governments describe their vision, goals, objectives, programs, services and performance metrics.</a:t>
            </a:r>
          </a:p>
        </p:txBody>
      </p:sp>
      <p:sp>
        <p:nvSpPr>
          <p:cNvPr id="27653" name="Rectangle 5"/>
          <p:cNvSpPr>
            <a:spLocks noChangeArrowheads="1"/>
          </p:cNvSpPr>
          <p:nvPr/>
        </p:nvSpPr>
        <p:spPr bwMode="auto">
          <a:xfrm>
            <a:off x="-36513" y="404813"/>
            <a:ext cx="9001126"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l" eaLnBrk="0" hangingPunct="0">
              <a:buClrTx/>
              <a:buFontTx/>
              <a:buNone/>
            </a:pPr>
            <a:r>
              <a:rPr lang="en-US" sz="2400" b="1">
                <a:solidFill>
                  <a:srgbClr val="6600CC"/>
                </a:solidFill>
              </a:rPr>
              <a:t>The Municipal Reference Model Version 2 (MRM v2)</a:t>
            </a:r>
          </a:p>
        </p:txBody>
      </p:sp>
    </p:spTree>
    <p:extLst>
      <p:ext uri="{BB962C8B-B14F-4D97-AF65-F5344CB8AC3E}">
        <p14:creationId xmlns:p14="http://schemas.microsoft.com/office/powerpoint/2010/main" val="1927786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83" name="Rectangle 8"/>
          <p:cNvSpPr>
            <a:spLocks noChangeArrowheads="1"/>
          </p:cNvSpPr>
          <p:nvPr/>
        </p:nvSpPr>
        <p:spPr bwMode="auto">
          <a:xfrm>
            <a:off x="5416550" y="1341438"/>
            <a:ext cx="1316038" cy="935037"/>
          </a:xfrm>
          <a:prstGeom prst="rect">
            <a:avLst/>
          </a:prstGeom>
          <a:solidFill>
            <a:srgbClr val="FF99CC"/>
          </a:solidFill>
          <a:ln w="9525">
            <a:solidFill>
              <a:schemeClr val="tx1"/>
            </a:solidFill>
            <a:miter lim="800000"/>
            <a:headEnd/>
            <a:tailEnd/>
          </a:ln>
        </p:spPr>
        <p:txBody>
          <a:bodyPr wrap="none" anchor="ctr"/>
          <a:lstStyle/>
          <a:p>
            <a:endParaRPr lang="en-US"/>
          </a:p>
        </p:txBody>
      </p:sp>
      <p:sp>
        <p:nvSpPr>
          <p:cNvPr id="48130" name="Line 2"/>
          <p:cNvSpPr>
            <a:spLocks noChangeShapeType="1"/>
          </p:cNvSpPr>
          <p:nvPr/>
        </p:nvSpPr>
        <p:spPr bwMode="auto">
          <a:xfrm>
            <a:off x="0" y="2997200"/>
            <a:ext cx="914400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48131" name="Text Box 3"/>
          <p:cNvSpPr txBox="1">
            <a:spLocks noChangeArrowheads="1"/>
          </p:cNvSpPr>
          <p:nvPr/>
        </p:nvSpPr>
        <p:spPr bwMode="auto">
          <a:xfrm>
            <a:off x="34925" y="398463"/>
            <a:ext cx="752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buClrTx/>
              <a:buFontTx/>
              <a:buNone/>
            </a:pPr>
            <a:r>
              <a:rPr lang="en-US" sz="1800" b="1"/>
              <a:t>Revised target MISA Delivery Platform Governance and Operations </a:t>
            </a:r>
          </a:p>
        </p:txBody>
      </p:sp>
      <p:sp>
        <p:nvSpPr>
          <p:cNvPr id="48132" name="Text Box 4"/>
          <p:cNvSpPr txBox="1">
            <a:spLocks noChangeArrowheads="1"/>
          </p:cNvSpPr>
          <p:nvPr/>
        </p:nvSpPr>
        <p:spPr bwMode="auto">
          <a:xfrm>
            <a:off x="107950" y="2924175"/>
            <a:ext cx="568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buClrTx/>
              <a:buFontTx/>
              <a:buNone/>
            </a:pPr>
            <a:r>
              <a:rPr lang="en-US" sz="1800" b="1"/>
              <a:t>Municipality Platform Governance and Operations </a:t>
            </a:r>
          </a:p>
        </p:txBody>
      </p:sp>
      <p:sp>
        <p:nvSpPr>
          <p:cNvPr id="48136" name="Rectangle 8"/>
          <p:cNvSpPr>
            <a:spLocks noChangeArrowheads="1"/>
          </p:cNvSpPr>
          <p:nvPr/>
        </p:nvSpPr>
        <p:spPr bwMode="auto">
          <a:xfrm>
            <a:off x="6877050" y="1389063"/>
            <a:ext cx="1676400" cy="838200"/>
          </a:xfrm>
          <a:prstGeom prst="rect">
            <a:avLst/>
          </a:prstGeom>
          <a:solidFill>
            <a:srgbClr val="FF99CC"/>
          </a:solidFill>
          <a:ln w="9525">
            <a:solidFill>
              <a:schemeClr val="tx1"/>
            </a:solidFill>
            <a:miter lim="800000"/>
            <a:headEnd/>
            <a:tailEnd/>
          </a:ln>
        </p:spPr>
        <p:txBody>
          <a:bodyPr wrap="none" anchor="ctr"/>
          <a:lstStyle/>
          <a:p>
            <a:endParaRPr lang="en-US"/>
          </a:p>
        </p:txBody>
      </p:sp>
      <p:sp>
        <p:nvSpPr>
          <p:cNvPr id="48142" name="Text Box 14"/>
          <p:cNvSpPr txBox="1">
            <a:spLocks noChangeArrowheads="1"/>
          </p:cNvSpPr>
          <p:nvPr/>
        </p:nvSpPr>
        <p:spPr bwMode="auto">
          <a:xfrm>
            <a:off x="7011988" y="1446213"/>
            <a:ext cx="1447800" cy="7651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100" b="1"/>
              <a:t>Design &amp; Modeling Tool Provision </a:t>
            </a:r>
          </a:p>
          <a:p>
            <a:pPr eaLnBrk="1" hangingPunct="1">
              <a:lnSpc>
                <a:spcPct val="100000"/>
              </a:lnSpc>
              <a:buClrTx/>
              <a:buFontTx/>
              <a:buNone/>
            </a:pPr>
            <a:r>
              <a:rPr lang="en-US" sz="1100" b="1"/>
              <a:t>(Image &amp; License Mngt) </a:t>
            </a:r>
          </a:p>
        </p:txBody>
      </p:sp>
      <p:sp>
        <p:nvSpPr>
          <p:cNvPr id="48143" name="Rectangle 15"/>
          <p:cNvSpPr>
            <a:spLocks noChangeArrowheads="1"/>
          </p:cNvSpPr>
          <p:nvPr/>
        </p:nvSpPr>
        <p:spPr bwMode="auto">
          <a:xfrm>
            <a:off x="533400" y="2227263"/>
            <a:ext cx="8229600" cy="381000"/>
          </a:xfrm>
          <a:prstGeom prst="rect">
            <a:avLst/>
          </a:prstGeom>
          <a:solidFill>
            <a:srgbClr val="FFFF00"/>
          </a:solidFill>
          <a:ln w="9525">
            <a:solidFill>
              <a:schemeClr val="tx1"/>
            </a:solidFill>
            <a:miter lim="800000"/>
            <a:headEnd/>
            <a:tailEnd/>
          </a:ln>
        </p:spPr>
        <p:txBody>
          <a:bodyPr wrap="none" anchor="ctr"/>
          <a:lstStyle/>
          <a:p>
            <a:pPr>
              <a:lnSpc>
                <a:spcPct val="100000"/>
              </a:lnSpc>
              <a:buClrTx/>
              <a:buFontTx/>
              <a:buNone/>
            </a:pPr>
            <a:r>
              <a:rPr lang="en-US" sz="1100" b="1"/>
              <a:t>Search, Query, Reporting, Import &amp; Export Capabilities</a:t>
            </a:r>
          </a:p>
        </p:txBody>
      </p:sp>
      <p:sp>
        <p:nvSpPr>
          <p:cNvPr id="48144" name="Rectangle 16"/>
          <p:cNvSpPr>
            <a:spLocks noChangeArrowheads="1"/>
          </p:cNvSpPr>
          <p:nvPr/>
        </p:nvSpPr>
        <p:spPr bwMode="auto">
          <a:xfrm>
            <a:off x="533400" y="2543175"/>
            <a:ext cx="8229600" cy="381000"/>
          </a:xfrm>
          <a:prstGeom prst="rect">
            <a:avLst/>
          </a:prstGeom>
          <a:solidFill>
            <a:srgbClr val="C0C0C0"/>
          </a:solidFill>
          <a:ln w="9525">
            <a:solidFill>
              <a:schemeClr val="tx1"/>
            </a:solidFill>
            <a:miter lim="800000"/>
            <a:headEnd/>
            <a:tailEnd/>
          </a:ln>
        </p:spPr>
        <p:txBody>
          <a:bodyPr wrap="none" anchor="ctr"/>
          <a:lstStyle/>
          <a:p>
            <a:pPr>
              <a:lnSpc>
                <a:spcPct val="100000"/>
              </a:lnSpc>
              <a:buClrTx/>
              <a:buFontTx/>
              <a:buNone/>
            </a:pPr>
            <a:r>
              <a:rPr lang="en-US" sz="1100" b="1"/>
              <a:t>Application &amp; Infrastructure Delivery Platform &amp; Operations (eSolutions)</a:t>
            </a:r>
          </a:p>
        </p:txBody>
      </p:sp>
      <p:sp>
        <p:nvSpPr>
          <p:cNvPr id="48147" name="Rectangle 19"/>
          <p:cNvSpPr>
            <a:spLocks noChangeArrowheads="1"/>
          </p:cNvSpPr>
          <p:nvPr/>
        </p:nvSpPr>
        <p:spPr bwMode="auto">
          <a:xfrm>
            <a:off x="6705600" y="4076700"/>
            <a:ext cx="1827213" cy="19431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endParaRPr lang="en-US" sz="1200" b="1"/>
          </a:p>
        </p:txBody>
      </p:sp>
      <p:sp>
        <p:nvSpPr>
          <p:cNvPr id="48148" name="Text Box 20"/>
          <p:cNvSpPr txBox="1">
            <a:spLocks noChangeArrowheads="1"/>
          </p:cNvSpPr>
          <p:nvPr/>
        </p:nvSpPr>
        <p:spPr bwMode="auto">
          <a:xfrm>
            <a:off x="6789738" y="4076700"/>
            <a:ext cx="174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200" b="1"/>
              <a:t>Organization &amp; </a:t>
            </a:r>
          </a:p>
          <a:p>
            <a:pPr eaLnBrk="1" hangingPunct="1">
              <a:lnSpc>
                <a:spcPct val="100000"/>
              </a:lnSpc>
              <a:buClrTx/>
              <a:buFontTx/>
              <a:buNone/>
            </a:pPr>
            <a:r>
              <a:rPr lang="en-US" sz="1200" b="1"/>
              <a:t>Process Optimization</a:t>
            </a:r>
          </a:p>
        </p:txBody>
      </p:sp>
      <p:sp>
        <p:nvSpPr>
          <p:cNvPr id="48149" name="Rectangle 21"/>
          <p:cNvSpPr>
            <a:spLocks noChangeArrowheads="1"/>
          </p:cNvSpPr>
          <p:nvPr/>
        </p:nvSpPr>
        <p:spPr bwMode="auto">
          <a:xfrm>
            <a:off x="596900" y="4076700"/>
            <a:ext cx="2232025" cy="19431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endParaRPr lang="en-US" sz="1200" b="1"/>
          </a:p>
        </p:txBody>
      </p:sp>
      <p:sp>
        <p:nvSpPr>
          <p:cNvPr id="48150" name="Text Box 22"/>
          <p:cNvSpPr txBox="1">
            <a:spLocks noChangeArrowheads="1"/>
          </p:cNvSpPr>
          <p:nvPr/>
        </p:nvSpPr>
        <p:spPr bwMode="auto">
          <a:xfrm>
            <a:off x="812800" y="4162425"/>
            <a:ext cx="175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200" b="1"/>
              <a:t>Strategy &amp; Planning</a:t>
            </a:r>
          </a:p>
        </p:txBody>
      </p:sp>
      <p:sp>
        <p:nvSpPr>
          <p:cNvPr id="48151" name="Rectangle 23"/>
          <p:cNvSpPr>
            <a:spLocks noChangeArrowheads="1"/>
          </p:cNvSpPr>
          <p:nvPr/>
        </p:nvSpPr>
        <p:spPr bwMode="auto">
          <a:xfrm>
            <a:off x="2900363" y="4076700"/>
            <a:ext cx="1239837" cy="19431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endParaRPr lang="en-US" sz="1200" b="1"/>
          </a:p>
        </p:txBody>
      </p:sp>
      <p:sp>
        <p:nvSpPr>
          <p:cNvPr id="48152" name="Text Box 24"/>
          <p:cNvSpPr txBox="1">
            <a:spLocks noChangeArrowheads="1"/>
          </p:cNvSpPr>
          <p:nvPr/>
        </p:nvSpPr>
        <p:spPr bwMode="auto">
          <a:xfrm>
            <a:off x="2881313" y="4076700"/>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200" b="1"/>
              <a:t>IT Architecture</a:t>
            </a:r>
          </a:p>
          <a:p>
            <a:pPr eaLnBrk="1" hangingPunct="1">
              <a:lnSpc>
                <a:spcPct val="100000"/>
              </a:lnSpc>
              <a:buClrTx/>
              <a:buFontTx/>
              <a:buNone/>
            </a:pPr>
            <a:r>
              <a:rPr lang="en-US" sz="1200" b="1"/>
              <a:t>&amp; Design </a:t>
            </a:r>
          </a:p>
        </p:txBody>
      </p:sp>
      <p:sp>
        <p:nvSpPr>
          <p:cNvPr id="48153" name="Rectangle 25"/>
          <p:cNvSpPr>
            <a:spLocks noChangeArrowheads="1"/>
          </p:cNvSpPr>
          <p:nvPr/>
        </p:nvSpPr>
        <p:spPr bwMode="auto">
          <a:xfrm>
            <a:off x="4284663" y="4076700"/>
            <a:ext cx="2268537" cy="19431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endParaRPr lang="en-US" sz="1200" b="1"/>
          </a:p>
        </p:txBody>
      </p:sp>
      <p:sp>
        <p:nvSpPr>
          <p:cNvPr id="48154" name="Text Box 26"/>
          <p:cNvSpPr txBox="1">
            <a:spLocks noChangeArrowheads="1"/>
          </p:cNvSpPr>
          <p:nvPr/>
        </p:nvSpPr>
        <p:spPr bwMode="auto">
          <a:xfrm>
            <a:off x="4427538" y="4162425"/>
            <a:ext cx="2016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200" b="1"/>
              <a:t>Business Operations</a:t>
            </a:r>
          </a:p>
        </p:txBody>
      </p:sp>
      <p:sp>
        <p:nvSpPr>
          <p:cNvPr id="48155" name="Rectangle 27"/>
          <p:cNvSpPr>
            <a:spLocks noChangeArrowheads="1"/>
          </p:cNvSpPr>
          <p:nvPr/>
        </p:nvSpPr>
        <p:spPr bwMode="auto">
          <a:xfrm>
            <a:off x="7010400" y="4572000"/>
            <a:ext cx="11430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Organization</a:t>
            </a:r>
          </a:p>
          <a:p>
            <a:pPr>
              <a:lnSpc>
                <a:spcPct val="100000"/>
              </a:lnSpc>
              <a:buClrTx/>
              <a:buFontTx/>
              <a:buNone/>
            </a:pPr>
            <a:r>
              <a:rPr lang="en-US" sz="1000" b="1"/>
              <a:t>Modeling </a:t>
            </a:r>
          </a:p>
        </p:txBody>
      </p:sp>
      <p:sp>
        <p:nvSpPr>
          <p:cNvPr id="48157" name="Rectangle 29"/>
          <p:cNvSpPr>
            <a:spLocks noChangeArrowheads="1"/>
          </p:cNvSpPr>
          <p:nvPr/>
        </p:nvSpPr>
        <p:spPr bwMode="auto">
          <a:xfrm>
            <a:off x="668338" y="4508500"/>
            <a:ext cx="1079500" cy="36195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Strategic </a:t>
            </a:r>
          </a:p>
          <a:p>
            <a:pPr>
              <a:lnSpc>
                <a:spcPct val="100000"/>
              </a:lnSpc>
              <a:buClrTx/>
              <a:buFontTx/>
              <a:buNone/>
            </a:pPr>
            <a:r>
              <a:rPr lang="en-US" sz="1000" b="1"/>
              <a:t>Intent &amp; Priority</a:t>
            </a:r>
          </a:p>
        </p:txBody>
      </p:sp>
      <p:sp>
        <p:nvSpPr>
          <p:cNvPr id="48158" name="Rectangle 30"/>
          <p:cNvSpPr>
            <a:spLocks noChangeArrowheads="1"/>
          </p:cNvSpPr>
          <p:nvPr/>
        </p:nvSpPr>
        <p:spPr bwMode="auto">
          <a:xfrm>
            <a:off x="1820863" y="4508500"/>
            <a:ext cx="935037" cy="36195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Business </a:t>
            </a:r>
          </a:p>
          <a:p>
            <a:pPr>
              <a:lnSpc>
                <a:spcPct val="100000"/>
              </a:lnSpc>
              <a:buClrTx/>
              <a:buFontTx/>
              <a:buNone/>
            </a:pPr>
            <a:r>
              <a:rPr lang="en-US" sz="1000" b="1"/>
              <a:t>Architecture </a:t>
            </a:r>
          </a:p>
        </p:txBody>
      </p:sp>
      <p:sp>
        <p:nvSpPr>
          <p:cNvPr id="48159" name="Rectangle 31"/>
          <p:cNvSpPr>
            <a:spLocks noChangeArrowheads="1"/>
          </p:cNvSpPr>
          <p:nvPr/>
        </p:nvSpPr>
        <p:spPr bwMode="auto">
          <a:xfrm>
            <a:off x="1104900" y="5518150"/>
            <a:ext cx="12192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Transition &amp; </a:t>
            </a:r>
          </a:p>
          <a:p>
            <a:pPr>
              <a:lnSpc>
                <a:spcPct val="100000"/>
              </a:lnSpc>
              <a:buClrTx/>
              <a:buFontTx/>
              <a:buNone/>
            </a:pPr>
            <a:r>
              <a:rPr lang="en-US" sz="1000" b="1"/>
              <a:t>Roadmap </a:t>
            </a:r>
          </a:p>
        </p:txBody>
      </p:sp>
      <p:sp>
        <p:nvSpPr>
          <p:cNvPr id="48160" name="Rectangle 32"/>
          <p:cNvSpPr>
            <a:spLocks noChangeArrowheads="1"/>
          </p:cNvSpPr>
          <p:nvPr/>
        </p:nvSpPr>
        <p:spPr bwMode="auto">
          <a:xfrm>
            <a:off x="668338" y="4941888"/>
            <a:ext cx="1079500" cy="503237"/>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Application/</a:t>
            </a:r>
          </a:p>
          <a:p>
            <a:pPr>
              <a:lnSpc>
                <a:spcPct val="100000"/>
              </a:lnSpc>
              <a:buClrTx/>
              <a:buFontTx/>
              <a:buNone/>
            </a:pPr>
            <a:r>
              <a:rPr lang="en-US" sz="1000" b="1"/>
              <a:t>Service </a:t>
            </a:r>
          </a:p>
          <a:p>
            <a:pPr>
              <a:lnSpc>
                <a:spcPct val="100000"/>
              </a:lnSpc>
              <a:buClrTx/>
              <a:buFontTx/>
              <a:buNone/>
            </a:pPr>
            <a:r>
              <a:rPr lang="en-US" sz="1000" b="1"/>
              <a:t>Architecture</a:t>
            </a:r>
          </a:p>
        </p:txBody>
      </p:sp>
      <p:sp>
        <p:nvSpPr>
          <p:cNvPr id="48161" name="Rectangle 33"/>
          <p:cNvSpPr>
            <a:spLocks noChangeArrowheads="1"/>
          </p:cNvSpPr>
          <p:nvPr/>
        </p:nvSpPr>
        <p:spPr bwMode="auto">
          <a:xfrm>
            <a:off x="3076575" y="5060950"/>
            <a:ext cx="9906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Solution </a:t>
            </a:r>
          </a:p>
          <a:p>
            <a:pPr>
              <a:lnSpc>
                <a:spcPct val="100000"/>
              </a:lnSpc>
              <a:buClrTx/>
              <a:buFontTx/>
              <a:buNone/>
            </a:pPr>
            <a:r>
              <a:rPr lang="en-US" sz="1000" b="1"/>
              <a:t>Architectures</a:t>
            </a:r>
          </a:p>
        </p:txBody>
      </p:sp>
      <p:sp>
        <p:nvSpPr>
          <p:cNvPr id="48163" name="Rectangle 35"/>
          <p:cNvSpPr>
            <a:spLocks noChangeArrowheads="1"/>
          </p:cNvSpPr>
          <p:nvPr/>
        </p:nvSpPr>
        <p:spPr bwMode="auto">
          <a:xfrm>
            <a:off x="4356100" y="4581525"/>
            <a:ext cx="1046163"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Executive </a:t>
            </a:r>
          </a:p>
          <a:p>
            <a:pPr>
              <a:lnSpc>
                <a:spcPct val="100000"/>
              </a:lnSpc>
              <a:buClrTx/>
              <a:buFontTx/>
              <a:buNone/>
            </a:pPr>
            <a:r>
              <a:rPr lang="en-US" sz="1000" b="1"/>
              <a:t>Dashboard </a:t>
            </a:r>
          </a:p>
        </p:txBody>
      </p:sp>
      <p:sp>
        <p:nvSpPr>
          <p:cNvPr id="48164" name="Rectangle 36"/>
          <p:cNvSpPr>
            <a:spLocks noChangeArrowheads="1"/>
          </p:cNvSpPr>
          <p:nvPr/>
        </p:nvSpPr>
        <p:spPr bwMode="auto">
          <a:xfrm>
            <a:off x="5508625" y="4581525"/>
            <a:ext cx="935038"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BI &amp; Analytics</a:t>
            </a:r>
          </a:p>
        </p:txBody>
      </p:sp>
      <p:sp>
        <p:nvSpPr>
          <p:cNvPr id="48165" name="Rectangle 37"/>
          <p:cNvSpPr>
            <a:spLocks noChangeArrowheads="1"/>
          </p:cNvSpPr>
          <p:nvPr/>
        </p:nvSpPr>
        <p:spPr bwMode="auto">
          <a:xfrm>
            <a:off x="7019925" y="5013325"/>
            <a:ext cx="11430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Process </a:t>
            </a:r>
          </a:p>
          <a:p>
            <a:pPr>
              <a:lnSpc>
                <a:spcPct val="100000"/>
              </a:lnSpc>
              <a:buClrTx/>
              <a:buFontTx/>
              <a:buNone/>
            </a:pPr>
            <a:r>
              <a:rPr lang="en-US" sz="1000" b="1"/>
              <a:t>Modeling</a:t>
            </a:r>
          </a:p>
        </p:txBody>
      </p:sp>
      <p:sp>
        <p:nvSpPr>
          <p:cNvPr id="48166" name="Rectangle 38"/>
          <p:cNvSpPr>
            <a:spLocks noChangeArrowheads="1"/>
          </p:cNvSpPr>
          <p:nvPr/>
        </p:nvSpPr>
        <p:spPr bwMode="auto">
          <a:xfrm>
            <a:off x="3059113" y="5568950"/>
            <a:ext cx="9906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Build &amp; </a:t>
            </a:r>
          </a:p>
          <a:p>
            <a:pPr>
              <a:lnSpc>
                <a:spcPct val="100000"/>
              </a:lnSpc>
              <a:buClrTx/>
              <a:buFontTx/>
              <a:buNone/>
            </a:pPr>
            <a:r>
              <a:rPr lang="en-US" sz="1000" b="1"/>
              <a:t>Test </a:t>
            </a:r>
          </a:p>
        </p:txBody>
      </p:sp>
      <p:sp>
        <p:nvSpPr>
          <p:cNvPr id="48167" name="Rectangle 39"/>
          <p:cNvSpPr>
            <a:spLocks noChangeArrowheads="1"/>
          </p:cNvSpPr>
          <p:nvPr/>
        </p:nvSpPr>
        <p:spPr bwMode="auto">
          <a:xfrm>
            <a:off x="4356100" y="5021263"/>
            <a:ext cx="1066800" cy="436562"/>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Mission </a:t>
            </a:r>
          </a:p>
          <a:p>
            <a:pPr>
              <a:lnSpc>
                <a:spcPct val="100000"/>
              </a:lnSpc>
              <a:buClrTx/>
              <a:buFontTx/>
              <a:buNone/>
            </a:pPr>
            <a:r>
              <a:rPr lang="en-US" sz="1000" b="1"/>
              <a:t>Performance</a:t>
            </a:r>
          </a:p>
        </p:txBody>
      </p:sp>
      <p:sp>
        <p:nvSpPr>
          <p:cNvPr id="48168" name="Rectangle 40"/>
          <p:cNvSpPr>
            <a:spLocks noChangeArrowheads="1"/>
          </p:cNvSpPr>
          <p:nvPr/>
        </p:nvSpPr>
        <p:spPr bwMode="auto">
          <a:xfrm>
            <a:off x="7010400" y="5562600"/>
            <a:ext cx="11430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Process </a:t>
            </a:r>
          </a:p>
          <a:p>
            <a:pPr>
              <a:lnSpc>
                <a:spcPct val="100000"/>
              </a:lnSpc>
              <a:buClrTx/>
              <a:buFontTx/>
              <a:buNone/>
            </a:pPr>
            <a:r>
              <a:rPr lang="en-US" sz="1000" b="1"/>
              <a:t>Simulation    </a:t>
            </a:r>
          </a:p>
        </p:txBody>
      </p:sp>
      <p:sp>
        <p:nvSpPr>
          <p:cNvPr id="48169" name="Rectangle 41"/>
          <p:cNvSpPr>
            <a:spLocks noChangeArrowheads="1"/>
          </p:cNvSpPr>
          <p:nvPr/>
        </p:nvSpPr>
        <p:spPr bwMode="auto">
          <a:xfrm>
            <a:off x="468313" y="6019800"/>
            <a:ext cx="8424862" cy="433388"/>
          </a:xfrm>
          <a:prstGeom prst="rect">
            <a:avLst/>
          </a:prstGeom>
          <a:solidFill>
            <a:srgbClr val="CCFF66"/>
          </a:solidFill>
          <a:ln w="9525">
            <a:solidFill>
              <a:schemeClr val="tx1"/>
            </a:solidFill>
            <a:miter lim="800000"/>
            <a:headEnd/>
            <a:tailEnd/>
          </a:ln>
        </p:spPr>
        <p:txBody>
          <a:bodyPr wrap="none" anchor="ctr"/>
          <a:lstStyle/>
          <a:p>
            <a:pPr>
              <a:lnSpc>
                <a:spcPct val="100000"/>
              </a:lnSpc>
              <a:buClrTx/>
              <a:buFontTx/>
              <a:buNone/>
            </a:pPr>
            <a:r>
              <a:rPr lang="en-US" sz="1200" b="1"/>
              <a:t>Municipality Collaboration, Design &amp; Content Mngt Platforms</a:t>
            </a:r>
          </a:p>
        </p:txBody>
      </p:sp>
      <p:sp>
        <p:nvSpPr>
          <p:cNvPr id="48170" name="Rectangle 42"/>
          <p:cNvSpPr>
            <a:spLocks noChangeArrowheads="1"/>
          </p:cNvSpPr>
          <p:nvPr/>
        </p:nvSpPr>
        <p:spPr bwMode="auto">
          <a:xfrm>
            <a:off x="5508625" y="5013325"/>
            <a:ext cx="954088" cy="436563"/>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Financial </a:t>
            </a:r>
          </a:p>
          <a:p>
            <a:pPr>
              <a:lnSpc>
                <a:spcPct val="100000"/>
              </a:lnSpc>
              <a:buClrTx/>
              <a:buFontTx/>
              <a:buNone/>
            </a:pPr>
            <a:r>
              <a:rPr lang="en-US" sz="1000" b="1"/>
              <a:t>Performance</a:t>
            </a:r>
          </a:p>
        </p:txBody>
      </p:sp>
      <p:sp>
        <p:nvSpPr>
          <p:cNvPr id="48171" name="Rectangle 43"/>
          <p:cNvSpPr>
            <a:spLocks noChangeArrowheads="1"/>
          </p:cNvSpPr>
          <p:nvPr/>
        </p:nvSpPr>
        <p:spPr bwMode="auto">
          <a:xfrm>
            <a:off x="4932363" y="5516563"/>
            <a:ext cx="1066800" cy="436562"/>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Operational </a:t>
            </a:r>
          </a:p>
          <a:p>
            <a:pPr>
              <a:lnSpc>
                <a:spcPct val="100000"/>
              </a:lnSpc>
              <a:buClrTx/>
              <a:buFontTx/>
              <a:buNone/>
            </a:pPr>
            <a:r>
              <a:rPr lang="en-US" sz="1000" b="1"/>
              <a:t>Performance</a:t>
            </a:r>
          </a:p>
        </p:txBody>
      </p:sp>
      <p:sp>
        <p:nvSpPr>
          <p:cNvPr id="48172" name="Rectangle 33"/>
          <p:cNvSpPr>
            <a:spLocks noChangeArrowheads="1"/>
          </p:cNvSpPr>
          <p:nvPr/>
        </p:nvSpPr>
        <p:spPr bwMode="auto">
          <a:xfrm>
            <a:off x="3059113" y="4552950"/>
            <a:ext cx="990600" cy="381000"/>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Enterprise </a:t>
            </a:r>
          </a:p>
          <a:p>
            <a:pPr>
              <a:lnSpc>
                <a:spcPct val="100000"/>
              </a:lnSpc>
              <a:buClrTx/>
              <a:buFontTx/>
              <a:buNone/>
            </a:pPr>
            <a:r>
              <a:rPr lang="en-US" sz="1000" b="1"/>
              <a:t>Architecture</a:t>
            </a:r>
          </a:p>
        </p:txBody>
      </p:sp>
      <p:sp>
        <p:nvSpPr>
          <p:cNvPr id="48173" name="Rectangle 32"/>
          <p:cNvSpPr>
            <a:spLocks noChangeArrowheads="1"/>
          </p:cNvSpPr>
          <p:nvPr/>
        </p:nvSpPr>
        <p:spPr bwMode="auto">
          <a:xfrm>
            <a:off x="1820863" y="4941888"/>
            <a:ext cx="935037" cy="503237"/>
          </a:xfrm>
          <a:prstGeom prst="rect">
            <a:avLst/>
          </a:prstGeom>
          <a:solidFill>
            <a:srgbClr val="CCFFFF"/>
          </a:solidFill>
          <a:ln w="9525">
            <a:solidFill>
              <a:schemeClr val="tx1"/>
            </a:solidFill>
            <a:miter lim="800000"/>
            <a:headEnd/>
            <a:tailEnd/>
          </a:ln>
        </p:spPr>
        <p:txBody>
          <a:bodyPr wrap="none" anchor="ctr"/>
          <a:lstStyle/>
          <a:p>
            <a:pPr>
              <a:lnSpc>
                <a:spcPct val="100000"/>
              </a:lnSpc>
              <a:buClrTx/>
              <a:buFontTx/>
              <a:buNone/>
            </a:pPr>
            <a:r>
              <a:rPr lang="en-US" sz="1000" b="1"/>
              <a:t>Technical </a:t>
            </a:r>
          </a:p>
          <a:p>
            <a:pPr>
              <a:lnSpc>
                <a:spcPct val="100000"/>
              </a:lnSpc>
              <a:buClrTx/>
              <a:buFontTx/>
              <a:buNone/>
            </a:pPr>
            <a:r>
              <a:rPr lang="en-US" sz="1000" b="1"/>
              <a:t>Architecture</a:t>
            </a:r>
          </a:p>
        </p:txBody>
      </p:sp>
      <p:pic>
        <p:nvPicPr>
          <p:cNvPr id="48175"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01750"/>
            <a:ext cx="8636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pic>
        <p:nvPicPr>
          <p:cNvPr id="48179"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1301750"/>
            <a:ext cx="906463"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pic>
        <p:nvPicPr>
          <p:cNvPr id="4818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1301750"/>
            <a:ext cx="936625"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pic>
        <p:nvPicPr>
          <p:cNvPr id="48182" name="Picture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301750"/>
            <a:ext cx="90646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74998"/>
                    </a:schemeClr>
                  </a:outerShdw>
                </a:effectLst>
              </a14:hiddenEffects>
            </a:ext>
          </a:extLst>
        </p:spPr>
      </p:pic>
      <p:sp>
        <p:nvSpPr>
          <p:cNvPr id="48145" name="Rectangle 17"/>
          <p:cNvSpPr>
            <a:spLocks noChangeArrowheads="1"/>
          </p:cNvSpPr>
          <p:nvPr/>
        </p:nvSpPr>
        <p:spPr bwMode="auto">
          <a:xfrm>
            <a:off x="533400" y="1084263"/>
            <a:ext cx="8229600" cy="304800"/>
          </a:xfrm>
          <a:prstGeom prst="rect">
            <a:avLst/>
          </a:prstGeom>
          <a:solidFill>
            <a:srgbClr val="00FFFF"/>
          </a:solidFill>
          <a:ln w="9525">
            <a:solidFill>
              <a:schemeClr val="tx1"/>
            </a:solidFill>
            <a:miter lim="800000"/>
            <a:headEnd/>
            <a:tailEnd/>
          </a:ln>
        </p:spPr>
        <p:txBody>
          <a:bodyPr wrap="none" anchor="ctr"/>
          <a:lstStyle/>
          <a:p>
            <a:pPr>
              <a:lnSpc>
                <a:spcPct val="100000"/>
              </a:lnSpc>
              <a:buClrTx/>
              <a:buFontTx/>
              <a:buNone/>
            </a:pPr>
            <a:r>
              <a:rPr lang="en-US" sz="1100" b="1"/>
              <a:t>Subscriber (Municipalities) Lifecycle Management</a:t>
            </a:r>
          </a:p>
        </p:txBody>
      </p:sp>
      <p:sp>
        <p:nvSpPr>
          <p:cNvPr id="48146" name="Rectangle 18"/>
          <p:cNvSpPr>
            <a:spLocks noChangeArrowheads="1"/>
          </p:cNvSpPr>
          <p:nvPr/>
        </p:nvSpPr>
        <p:spPr bwMode="auto">
          <a:xfrm>
            <a:off x="533400" y="779463"/>
            <a:ext cx="8229600" cy="304800"/>
          </a:xfrm>
          <a:prstGeom prst="rect">
            <a:avLst/>
          </a:prstGeom>
          <a:solidFill>
            <a:srgbClr val="00FFFF"/>
          </a:solidFill>
          <a:ln w="9525">
            <a:solidFill>
              <a:schemeClr val="tx1"/>
            </a:solidFill>
            <a:miter lim="800000"/>
            <a:headEnd/>
            <a:tailEnd/>
          </a:ln>
        </p:spPr>
        <p:txBody>
          <a:bodyPr wrap="none" anchor="ctr"/>
          <a:lstStyle/>
          <a:p>
            <a:pPr>
              <a:lnSpc>
                <a:spcPct val="100000"/>
              </a:lnSpc>
              <a:buClrTx/>
              <a:buFontTx/>
              <a:buNone/>
            </a:pPr>
            <a:r>
              <a:rPr lang="en-US" sz="1100" b="1"/>
              <a:t>Governance (MRM and Delivery Platform) </a:t>
            </a:r>
          </a:p>
        </p:txBody>
      </p:sp>
      <p:sp>
        <p:nvSpPr>
          <p:cNvPr id="48184" name="Text Box 14"/>
          <p:cNvSpPr txBox="1">
            <a:spLocks noChangeArrowheads="1"/>
          </p:cNvSpPr>
          <p:nvPr/>
        </p:nvSpPr>
        <p:spPr bwMode="auto">
          <a:xfrm>
            <a:off x="5500688" y="1560513"/>
            <a:ext cx="1158875" cy="42862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100" b="1"/>
              <a:t>Collaboration</a:t>
            </a:r>
          </a:p>
          <a:p>
            <a:pPr eaLnBrk="1" hangingPunct="1">
              <a:lnSpc>
                <a:spcPct val="100000"/>
              </a:lnSpc>
              <a:buClrTx/>
              <a:buFontTx/>
              <a:buNone/>
            </a:pPr>
            <a:r>
              <a:rPr lang="en-US" sz="1100" b="1"/>
              <a:t>Workspace</a:t>
            </a:r>
          </a:p>
        </p:txBody>
      </p:sp>
      <p:sp>
        <p:nvSpPr>
          <p:cNvPr id="48185" name="Rectangle 19"/>
          <p:cNvSpPr>
            <a:spLocks noChangeArrowheads="1"/>
          </p:cNvSpPr>
          <p:nvPr/>
        </p:nvSpPr>
        <p:spPr bwMode="auto">
          <a:xfrm>
            <a:off x="611188" y="3284538"/>
            <a:ext cx="7921625" cy="720725"/>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endParaRPr lang="en-US" sz="1200" b="1"/>
          </a:p>
        </p:txBody>
      </p:sp>
      <p:sp>
        <p:nvSpPr>
          <p:cNvPr id="48186" name="Text Box 20"/>
          <p:cNvSpPr txBox="1">
            <a:spLocks noChangeArrowheads="1"/>
          </p:cNvSpPr>
          <p:nvPr/>
        </p:nvSpPr>
        <p:spPr bwMode="auto">
          <a:xfrm>
            <a:off x="2052638" y="3284538"/>
            <a:ext cx="4679950" cy="27463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100000"/>
              </a:lnSpc>
              <a:buClrTx/>
              <a:buFontTx/>
              <a:buNone/>
            </a:pPr>
            <a:r>
              <a:rPr lang="en-US" sz="1200" b="1"/>
              <a:t>My Municipality Model Management</a:t>
            </a:r>
          </a:p>
        </p:txBody>
      </p:sp>
      <p:sp>
        <p:nvSpPr>
          <p:cNvPr id="48187" name="Rectangle 27"/>
          <p:cNvSpPr>
            <a:spLocks noChangeArrowheads="1"/>
          </p:cNvSpPr>
          <p:nvPr/>
        </p:nvSpPr>
        <p:spPr bwMode="auto">
          <a:xfrm>
            <a:off x="3887788" y="3552825"/>
            <a:ext cx="1143000" cy="381000"/>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r>
              <a:rPr lang="en-US" sz="1000" b="1"/>
              <a:t>Arch &amp; Model </a:t>
            </a:r>
          </a:p>
          <a:p>
            <a:pPr>
              <a:lnSpc>
                <a:spcPct val="100000"/>
              </a:lnSpc>
              <a:buClrTx/>
              <a:buFontTx/>
              <a:buNone/>
            </a:pPr>
            <a:r>
              <a:rPr lang="en-US" sz="1000" b="1"/>
              <a:t>Review Board </a:t>
            </a:r>
          </a:p>
        </p:txBody>
      </p:sp>
      <p:sp>
        <p:nvSpPr>
          <p:cNvPr id="48188" name="Rectangle 28"/>
          <p:cNvSpPr>
            <a:spLocks noChangeArrowheads="1"/>
          </p:cNvSpPr>
          <p:nvPr/>
        </p:nvSpPr>
        <p:spPr bwMode="auto">
          <a:xfrm>
            <a:off x="684213" y="3552825"/>
            <a:ext cx="1143000" cy="360363"/>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r>
              <a:rPr lang="en-US" sz="1000" b="1"/>
              <a:t>Administration</a:t>
            </a:r>
          </a:p>
        </p:txBody>
      </p:sp>
      <p:sp>
        <p:nvSpPr>
          <p:cNvPr id="48189" name="Rectangle 34"/>
          <p:cNvSpPr>
            <a:spLocks noChangeArrowheads="1"/>
          </p:cNvSpPr>
          <p:nvPr/>
        </p:nvSpPr>
        <p:spPr bwMode="auto">
          <a:xfrm>
            <a:off x="2286000" y="3552825"/>
            <a:ext cx="1143000" cy="381000"/>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r>
              <a:rPr lang="en-US" sz="1000" b="1"/>
              <a:t>Project </a:t>
            </a:r>
          </a:p>
          <a:p>
            <a:pPr>
              <a:lnSpc>
                <a:spcPct val="100000"/>
              </a:lnSpc>
              <a:buClrTx/>
              <a:buFontTx/>
              <a:buNone/>
            </a:pPr>
            <a:r>
              <a:rPr lang="en-US" sz="1000" b="1"/>
              <a:t>Support  </a:t>
            </a:r>
          </a:p>
        </p:txBody>
      </p:sp>
      <p:sp>
        <p:nvSpPr>
          <p:cNvPr id="48190" name="Rectangle 37"/>
          <p:cNvSpPr>
            <a:spLocks noChangeArrowheads="1"/>
          </p:cNvSpPr>
          <p:nvPr/>
        </p:nvSpPr>
        <p:spPr bwMode="auto">
          <a:xfrm>
            <a:off x="5489575" y="3552825"/>
            <a:ext cx="1143000" cy="381000"/>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r>
              <a:rPr lang="en-US" sz="1000" b="1"/>
              <a:t>Meta</a:t>
            </a:r>
          </a:p>
          <a:p>
            <a:pPr>
              <a:lnSpc>
                <a:spcPct val="100000"/>
              </a:lnSpc>
              <a:buClrTx/>
              <a:buFontTx/>
              <a:buNone/>
            </a:pPr>
            <a:r>
              <a:rPr lang="en-US" sz="1000" b="1"/>
              <a:t>Modeler   </a:t>
            </a:r>
          </a:p>
        </p:txBody>
      </p:sp>
      <p:sp>
        <p:nvSpPr>
          <p:cNvPr id="48191" name="Rectangle 40"/>
          <p:cNvSpPr>
            <a:spLocks noChangeArrowheads="1"/>
          </p:cNvSpPr>
          <p:nvPr/>
        </p:nvSpPr>
        <p:spPr bwMode="auto">
          <a:xfrm>
            <a:off x="7092950" y="3552825"/>
            <a:ext cx="1143000" cy="381000"/>
          </a:xfrm>
          <a:prstGeom prst="rect">
            <a:avLst/>
          </a:prstGeom>
          <a:solidFill>
            <a:srgbClr val="FFCC99"/>
          </a:solidFill>
          <a:ln w="9525">
            <a:solidFill>
              <a:schemeClr val="tx1"/>
            </a:solidFill>
            <a:miter lim="800000"/>
            <a:headEnd/>
            <a:tailEnd/>
          </a:ln>
        </p:spPr>
        <p:txBody>
          <a:bodyPr wrap="none" anchor="ctr"/>
          <a:lstStyle/>
          <a:p>
            <a:pPr>
              <a:lnSpc>
                <a:spcPct val="100000"/>
              </a:lnSpc>
              <a:buClrTx/>
              <a:buFontTx/>
              <a:buNone/>
            </a:pPr>
            <a:r>
              <a:rPr lang="en-US" sz="1000" b="1"/>
              <a:t>Reference </a:t>
            </a:r>
          </a:p>
          <a:p>
            <a:pPr>
              <a:lnSpc>
                <a:spcPct val="100000"/>
              </a:lnSpc>
              <a:buClrTx/>
              <a:buFontTx/>
              <a:buNone/>
            </a:pPr>
            <a:r>
              <a:rPr lang="en-US" sz="1000" b="1"/>
              <a:t>Modeler   </a:t>
            </a:r>
          </a:p>
        </p:txBody>
      </p:sp>
    </p:spTree>
    <p:extLst>
      <p:ext uri="{BB962C8B-B14F-4D97-AF65-F5344CB8AC3E}">
        <p14:creationId xmlns:p14="http://schemas.microsoft.com/office/powerpoint/2010/main" val="42789610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eft Brace 88"/>
          <p:cNvSpPr>
            <a:spLocks/>
          </p:cNvSpPr>
          <p:nvPr/>
        </p:nvSpPr>
        <p:spPr bwMode="auto">
          <a:xfrm>
            <a:off x="2578100" y="1730375"/>
            <a:ext cx="274638" cy="4591050"/>
          </a:xfrm>
          <a:prstGeom prst="leftBrace">
            <a:avLst>
              <a:gd name="adj1" fmla="val 81494"/>
              <a:gd name="adj2" fmla="val 12069"/>
            </a:avLst>
          </a:prstGeom>
          <a:solidFill>
            <a:schemeClr val="accent3">
              <a:lumMod val="95000"/>
            </a:schemeClr>
          </a:solidFill>
          <a:ln w="12700" algn="ctr">
            <a:solidFill>
              <a:srgbClr val="008000"/>
            </a:solidFill>
            <a:miter lim="800000"/>
            <a:headEnd/>
            <a:tailEnd/>
          </a:ln>
        </p:spPr>
        <p:txBody>
          <a:bodyPr anchor="ctr"/>
          <a:lstStyle/>
          <a:p>
            <a:pPr algn="ctr">
              <a:buFont typeface="Wingdings" charset="0"/>
              <a:buNone/>
            </a:pPr>
            <a:endParaRPr lang="en-GB">
              <a:solidFill>
                <a:srgbClr val="000000"/>
              </a:solidFill>
            </a:endParaRPr>
          </a:p>
        </p:txBody>
      </p:sp>
      <p:sp>
        <p:nvSpPr>
          <p:cNvPr id="19459" name="Rectangle 89"/>
          <p:cNvSpPr>
            <a:spLocks noChangeArrowheads="1"/>
          </p:cNvSpPr>
          <p:nvPr/>
        </p:nvSpPr>
        <p:spPr bwMode="auto">
          <a:xfrm>
            <a:off x="2868613" y="1725613"/>
            <a:ext cx="6035675" cy="3876675"/>
          </a:xfrm>
          <a:prstGeom prst="rect">
            <a:avLst/>
          </a:prstGeom>
          <a:solidFill>
            <a:schemeClr val="accent3">
              <a:lumMod val="95000"/>
            </a:schemeClr>
          </a:solidFill>
          <a:ln w="19050" algn="ctr">
            <a:solidFill>
              <a:schemeClr val="accent1"/>
            </a:solidFill>
            <a:miter lim="800000"/>
            <a:headEnd/>
            <a:tailEnd/>
          </a:ln>
        </p:spPr>
        <p:txBody>
          <a:bodyPr/>
          <a:lstStyle/>
          <a:p>
            <a:pPr>
              <a:buFont typeface="Wingdings" pitchFamily="2" charset="2"/>
              <a:buNone/>
              <a:defRPr/>
            </a:pPr>
            <a:r>
              <a:rPr lang="en-US" sz="1000" b="1" i="1">
                <a:solidFill>
                  <a:srgbClr val="7030A0"/>
                </a:solidFill>
                <a:latin typeface="Calibri" pitchFamily="34" charset="0"/>
                <a:ea typeface="+mn-ea"/>
              </a:rPr>
              <a:t>Component Business Models</a:t>
            </a:r>
          </a:p>
        </p:txBody>
      </p:sp>
      <p:sp>
        <p:nvSpPr>
          <p:cNvPr id="21506" name="Rectangle 2"/>
          <p:cNvSpPr>
            <a:spLocks noGrp="1" noChangeArrowheads="1"/>
          </p:cNvSpPr>
          <p:nvPr>
            <p:ph type="title" idx="4294967295"/>
          </p:nvPr>
        </p:nvSpPr>
        <p:spPr>
          <a:xfrm>
            <a:off x="304800" y="381000"/>
            <a:ext cx="8610600" cy="651460"/>
          </a:xfrm>
        </p:spPr>
        <p:txBody>
          <a:bodyPr/>
          <a:lstStyle/>
          <a:p>
            <a:r>
              <a:rPr lang="en-US" sz="2000" dirty="0">
                <a:latin typeface="Calibri" charset="0"/>
              </a:rPr>
              <a:t>Built upon the strengths of CBM and ABA, </a:t>
            </a:r>
            <a:r>
              <a:rPr lang="en-US" sz="2000" dirty="0">
                <a:solidFill>
                  <a:srgbClr val="C00000"/>
                </a:solidFill>
                <a:latin typeface="Calibri" charset="0"/>
              </a:rPr>
              <a:t>Actionable Smarter Cities </a:t>
            </a:r>
            <a:r>
              <a:rPr lang="en-US" sz="2000" dirty="0">
                <a:latin typeface="Calibri" charset="0"/>
              </a:rPr>
              <a:t>represents an integrated approach to planning and managing a city</a:t>
            </a:r>
            <a:r>
              <a:rPr lang="ja-JP" altLang="en-US" sz="2000" dirty="0">
                <a:latin typeface="Calibri" charset="0"/>
              </a:rPr>
              <a:t>’</a:t>
            </a:r>
            <a:r>
              <a:rPr lang="en-US" sz="2000" dirty="0">
                <a:latin typeface="Calibri" charset="0"/>
              </a:rPr>
              <a:t>s transformation journey</a:t>
            </a:r>
          </a:p>
        </p:txBody>
      </p:sp>
      <p:sp>
        <p:nvSpPr>
          <p:cNvPr id="19461" name="Rectangle 58"/>
          <p:cNvSpPr>
            <a:spLocks noChangeArrowheads="1"/>
          </p:cNvSpPr>
          <p:nvPr/>
        </p:nvSpPr>
        <p:spPr bwMode="auto">
          <a:xfrm>
            <a:off x="295275" y="1676400"/>
            <a:ext cx="2286000" cy="4632325"/>
          </a:xfrm>
          <a:prstGeom prst="rect">
            <a:avLst/>
          </a:prstGeom>
          <a:solidFill>
            <a:schemeClr val="accent3">
              <a:lumMod val="95000"/>
            </a:schemeClr>
          </a:solidFill>
          <a:ln w="19050" algn="ctr">
            <a:solidFill>
              <a:schemeClr val="accent1"/>
            </a:solidFill>
            <a:miter lim="800000"/>
            <a:headEnd/>
            <a:tailEnd/>
          </a:ln>
        </p:spPr>
        <p:txBody>
          <a:bodyPr lIns="0" rIns="0" anchor="ctr"/>
          <a:lstStyle/>
          <a:p>
            <a:pPr algn="ctr">
              <a:buFont typeface="Wingdings" charset="0"/>
              <a:buNone/>
            </a:pPr>
            <a:endParaRPr lang="en-US" sz="1000" b="1">
              <a:solidFill>
                <a:srgbClr val="000000"/>
              </a:solidFill>
              <a:latin typeface="Calibri" charset="0"/>
            </a:endParaRPr>
          </a:p>
        </p:txBody>
      </p:sp>
      <p:pic>
        <p:nvPicPr>
          <p:cNvPr id="1434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38" y="2224088"/>
            <a:ext cx="1371600" cy="86360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pic>
        <p:nvPicPr>
          <p:cNvPr id="1434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8" y="3711575"/>
            <a:ext cx="822325" cy="527050"/>
          </a:xfrm>
          <a:prstGeom prst="rect">
            <a:avLst/>
          </a:prstGeom>
          <a:noFill/>
          <a:ln w="9525">
            <a:solidFill>
              <a:srgbClr val="FF33CC"/>
            </a:solidFill>
            <a:miter lim="800000"/>
            <a:headEnd/>
            <a:tailEnd/>
          </a:ln>
          <a:extLst>
            <a:ext uri="{909E8E84-426E-40dd-AFC4-6F175D3DCCD1}">
              <a14:hiddenFill xmlns:a14="http://schemas.microsoft.com/office/drawing/2010/main">
                <a:solidFill>
                  <a:srgbClr val="FFFFFF"/>
                </a:solidFill>
              </a14:hiddenFill>
            </a:ext>
          </a:extLst>
        </p:spPr>
      </p:pic>
      <p:pic>
        <p:nvPicPr>
          <p:cNvPr id="143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038" y="3711575"/>
            <a:ext cx="822325" cy="525463"/>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sp>
        <p:nvSpPr>
          <p:cNvPr id="14345" name="TextBox 6"/>
          <p:cNvSpPr txBox="1">
            <a:spLocks noChangeArrowheads="1"/>
          </p:cNvSpPr>
          <p:nvPr/>
        </p:nvSpPr>
        <p:spPr bwMode="auto">
          <a:xfrm>
            <a:off x="4800600" y="1947863"/>
            <a:ext cx="137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200" b="1">
                <a:solidFill>
                  <a:srgbClr val="008000"/>
                </a:solidFill>
                <a:latin typeface="Calibri" charset="0"/>
              </a:rPr>
              <a:t>City Ecosystem</a:t>
            </a:r>
          </a:p>
        </p:txBody>
      </p:sp>
      <p:sp>
        <p:nvSpPr>
          <p:cNvPr id="14346" name="TextBox 7"/>
          <p:cNvSpPr txBox="1">
            <a:spLocks noChangeArrowheads="1"/>
          </p:cNvSpPr>
          <p:nvPr/>
        </p:nvSpPr>
        <p:spPr bwMode="auto">
          <a:xfrm>
            <a:off x="3119438" y="3482975"/>
            <a:ext cx="106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0000"/>
                </a:solidFill>
                <a:latin typeface="Calibri" charset="0"/>
              </a:rPr>
              <a:t>Transportation</a:t>
            </a:r>
          </a:p>
        </p:txBody>
      </p:sp>
      <p:sp>
        <p:nvSpPr>
          <p:cNvPr id="14347" name="TextBox 8"/>
          <p:cNvSpPr txBox="1">
            <a:spLocks noChangeArrowheads="1"/>
          </p:cNvSpPr>
          <p:nvPr/>
        </p:nvSpPr>
        <p:spPr bwMode="auto">
          <a:xfrm>
            <a:off x="3957638" y="3482975"/>
            <a:ext cx="1219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CC6600"/>
                </a:solidFill>
                <a:latin typeface="Calibri" charset="0"/>
              </a:rPr>
              <a:t>Water</a:t>
            </a:r>
          </a:p>
        </p:txBody>
      </p:sp>
      <p:sp>
        <p:nvSpPr>
          <p:cNvPr id="14348" name="TextBox 9"/>
          <p:cNvSpPr txBox="1">
            <a:spLocks noChangeArrowheads="1"/>
          </p:cNvSpPr>
          <p:nvPr/>
        </p:nvSpPr>
        <p:spPr bwMode="auto">
          <a:xfrm>
            <a:off x="4984750" y="3482975"/>
            <a:ext cx="106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1E3AF8"/>
                </a:solidFill>
                <a:latin typeface="Calibri" charset="0"/>
              </a:rPr>
              <a:t>Social Services</a:t>
            </a:r>
          </a:p>
        </p:txBody>
      </p:sp>
      <p:pic>
        <p:nvPicPr>
          <p:cNvPr id="69" name="Picture 7"/>
          <p:cNvPicPr>
            <a:picLocks noChangeAspect="1" noChangeArrowheads="1"/>
          </p:cNvPicPr>
          <p:nvPr/>
        </p:nvPicPr>
        <p:blipFill>
          <a:blip r:embed="rId6"/>
          <a:srcRect/>
          <a:stretch>
            <a:fillRect/>
          </a:stretch>
        </p:blipFill>
        <p:spPr bwMode="auto">
          <a:xfrm>
            <a:off x="5060950" y="3711575"/>
            <a:ext cx="822325" cy="515938"/>
          </a:xfrm>
          <a:prstGeom prst="rect">
            <a:avLst/>
          </a:prstGeom>
          <a:noFill/>
          <a:ln w="9525">
            <a:solidFill>
              <a:schemeClr val="tx2">
                <a:lumMod val="40000"/>
                <a:lumOff val="60000"/>
              </a:schemeClr>
            </a:solidFill>
            <a:miter lim="800000"/>
            <a:headEnd/>
            <a:tailEnd/>
          </a:ln>
        </p:spPr>
      </p:pic>
      <p:pic>
        <p:nvPicPr>
          <p:cNvPr id="70" name="Picture 8"/>
          <p:cNvPicPr>
            <a:picLocks noChangeAspect="1" noChangeArrowheads="1"/>
          </p:cNvPicPr>
          <p:nvPr/>
        </p:nvPicPr>
        <p:blipFill>
          <a:blip r:embed="rId7"/>
          <a:srcRect/>
          <a:stretch>
            <a:fillRect/>
          </a:stretch>
        </p:blipFill>
        <p:spPr bwMode="auto">
          <a:xfrm>
            <a:off x="6015038" y="3711575"/>
            <a:ext cx="822325" cy="508000"/>
          </a:xfrm>
          <a:prstGeom prst="rect">
            <a:avLst/>
          </a:prstGeom>
          <a:noFill/>
          <a:ln w="9525">
            <a:solidFill>
              <a:schemeClr val="accent1">
                <a:lumMod val="50000"/>
              </a:schemeClr>
            </a:solidFill>
            <a:miter lim="800000"/>
            <a:headEnd/>
            <a:tailEnd/>
          </a:ln>
        </p:spPr>
      </p:pic>
      <p:sp>
        <p:nvSpPr>
          <p:cNvPr id="14351" name="TextBox 12"/>
          <p:cNvSpPr txBox="1">
            <a:spLocks noChangeArrowheads="1"/>
          </p:cNvSpPr>
          <p:nvPr/>
        </p:nvSpPr>
        <p:spPr bwMode="auto">
          <a:xfrm>
            <a:off x="6777038" y="371157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000">
                <a:solidFill>
                  <a:srgbClr val="7F7F7F"/>
                </a:solidFill>
                <a:latin typeface="Calibri" charset="0"/>
              </a:rPr>
              <a:t>…</a:t>
            </a:r>
          </a:p>
        </p:txBody>
      </p:sp>
      <p:sp>
        <p:nvSpPr>
          <p:cNvPr id="14352" name="TextBox 13"/>
          <p:cNvSpPr txBox="1">
            <a:spLocks noChangeArrowheads="1"/>
          </p:cNvSpPr>
          <p:nvPr/>
        </p:nvSpPr>
        <p:spPr bwMode="auto">
          <a:xfrm>
            <a:off x="5938838" y="3482975"/>
            <a:ext cx="106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051CB4"/>
                </a:solidFill>
                <a:latin typeface="Calibri" charset="0"/>
              </a:rPr>
              <a:t>Local Government</a:t>
            </a:r>
          </a:p>
        </p:txBody>
      </p:sp>
      <p:sp>
        <p:nvSpPr>
          <p:cNvPr id="14353" name="TextBox 14"/>
          <p:cNvSpPr txBox="1">
            <a:spLocks noChangeArrowheads="1"/>
          </p:cNvSpPr>
          <p:nvPr/>
        </p:nvSpPr>
        <p:spPr bwMode="auto">
          <a:xfrm>
            <a:off x="7081838" y="3481388"/>
            <a:ext cx="15240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i="1">
                <a:solidFill>
                  <a:srgbClr val="7F7F7F"/>
                </a:solidFill>
                <a:latin typeface="Calibri" charset="0"/>
              </a:rPr>
              <a:t>Other Core Systems</a:t>
            </a:r>
          </a:p>
          <a:p>
            <a:pPr eaLnBrk="1" hangingPunct="1">
              <a:buFont typeface="Arial" charset="0"/>
              <a:buChar char="•"/>
            </a:pPr>
            <a:r>
              <a:rPr lang="en-US" sz="700" b="1">
                <a:solidFill>
                  <a:srgbClr val="7F7F7F"/>
                </a:solidFill>
                <a:latin typeface="Calibri" charset="0"/>
              </a:rPr>
              <a:t>  Public Safety</a:t>
            </a:r>
          </a:p>
          <a:p>
            <a:pPr eaLnBrk="1" hangingPunct="1">
              <a:buFont typeface="Arial" charset="0"/>
              <a:buChar char="•"/>
            </a:pPr>
            <a:r>
              <a:rPr lang="en-US" sz="700" b="1">
                <a:solidFill>
                  <a:srgbClr val="7F7F7F"/>
                </a:solidFill>
                <a:latin typeface="Calibri" charset="0"/>
              </a:rPr>
              <a:t>  Citizen Health</a:t>
            </a:r>
          </a:p>
          <a:p>
            <a:pPr eaLnBrk="1" hangingPunct="1">
              <a:buFont typeface="Arial" charset="0"/>
              <a:buChar char="•"/>
            </a:pPr>
            <a:r>
              <a:rPr lang="en-US" sz="700" b="1">
                <a:solidFill>
                  <a:srgbClr val="7F7F7F"/>
                </a:solidFill>
                <a:latin typeface="Calibri" charset="0"/>
              </a:rPr>
              <a:t>  Energy</a:t>
            </a:r>
          </a:p>
          <a:p>
            <a:pPr eaLnBrk="1" hangingPunct="1">
              <a:buFont typeface="Arial" charset="0"/>
              <a:buChar char="•"/>
            </a:pPr>
            <a:r>
              <a:rPr lang="en-US" sz="700" b="1">
                <a:solidFill>
                  <a:srgbClr val="7F7F7F"/>
                </a:solidFill>
                <a:latin typeface="Calibri" charset="0"/>
              </a:rPr>
              <a:t>  Environment</a:t>
            </a:r>
          </a:p>
          <a:p>
            <a:pPr eaLnBrk="1" hangingPunct="1">
              <a:buFont typeface="Arial" charset="0"/>
              <a:buChar char="•"/>
            </a:pPr>
            <a:r>
              <a:rPr lang="en-US" sz="700" b="1">
                <a:solidFill>
                  <a:srgbClr val="7F7F7F"/>
                </a:solidFill>
                <a:latin typeface="Calibri" charset="0"/>
              </a:rPr>
              <a:t>  Urban planning</a:t>
            </a:r>
          </a:p>
        </p:txBody>
      </p:sp>
      <p:sp>
        <p:nvSpPr>
          <p:cNvPr id="14354" name="TextBox 15"/>
          <p:cNvSpPr txBox="1">
            <a:spLocks noChangeArrowheads="1"/>
          </p:cNvSpPr>
          <p:nvPr/>
        </p:nvSpPr>
        <p:spPr bwMode="auto">
          <a:xfrm>
            <a:off x="7843838" y="3486150"/>
            <a:ext cx="1066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sz="1000" b="1" u="sng">
              <a:solidFill>
                <a:srgbClr val="7F7F7F"/>
              </a:solidFill>
              <a:latin typeface="Calibri" charset="0"/>
            </a:endParaRPr>
          </a:p>
          <a:p>
            <a:pPr eaLnBrk="1" hangingPunct="1">
              <a:buFont typeface="Arial" charset="0"/>
              <a:buChar char="•"/>
            </a:pPr>
            <a:r>
              <a:rPr lang="en-US" sz="700" b="1">
                <a:solidFill>
                  <a:srgbClr val="7F7F7F"/>
                </a:solidFill>
                <a:latin typeface="Calibri" charset="0"/>
              </a:rPr>
              <a:t>  Economic Development</a:t>
            </a:r>
          </a:p>
          <a:p>
            <a:pPr eaLnBrk="1" hangingPunct="1">
              <a:buFont typeface="Arial" charset="0"/>
              <a:buChar char="•"/>
            </a:pPr>
            <a:r>
              <a:rPr lang="en-US" sz="700" b="1">
                <a:solidFill>
                  <a:srgbClr val="7F7F7F"/>
                </a:solidFill>
                <a:latin typeface="Calibri" charset="0"/>
              </a:rPr>
              <a:t>  Education</a:t>
            </a:r>
          </a:p>
          <a:p>
            <a:pPr eaLnBrk="1" hangingPunct="1">
              <a:buFont typeface="Arial" charset="0"/>
              <a:buChar char="•"/>
            </a:pPr>
            <a:r>
              <a:rPr lang="en-US" sz="700" b="1">
                <a:solidFill>
                  <a:srgbClr val="7F7F7F"/>
                </a:solidFill>
                <a:latin typeface="Calibri" charset="0"/>
              </a:rPr>
              <a:t>  Culture and Recreation</a:t>
            </a:r>
          </a:p>
          <a:p>
            <a:pPr eaLnBrk="1" hangingPunct="1">
              <a:buFont typeface="Arial" charset="0"/>
              <a:buChar char="•"/>
            </a:pPr>
            <a:r>
              <a:rPr lang="en-US" sz="700" b="1">
                <a:solidFill>
                  <a:srgbClr val="7F7F7F"/>
                </a:solidFill>
                <a:latin typeface="Calibri" charset="0"/>
              </a:rPr>
              <a:t>  Judicial and Justice</a:t>
            </a:r>
          </a:p>
          <a:p>
            <a:pPr eaLnBrk="1" hangingPunct="1">
              <a:buFont typeface="Arial" charset="0"/>
              <a:buChar char="•"/>
            </a:pPr>
            <a:r>
              <a:rPr lang="en-US" sz="700" b="1">
                <a:solidFill>
                  <a:srgbClr val="7F7F7F"/>
                </a:solidFill>
                <a:latin typeface="Calibri" charset="0"/>
              </a:rPr>
              <a:t>  etc.</a:t>
            </a:r>
          </a:p>
        </p:txBody>
      </p:sp>
      <p:cxnSp>
        <p:nvCxnSpPr>
          <p:cNvPr id="76" name="Elbow Connector 75"/>
          <p:cNvCxnSpPr>
            <a:stCxn id="14374" idx="2"/>
            <a:endCxn id="14346" idx="0"/>
          </p:cNvCxnSpPr>
          <p:nvPr/>
        </p:nvCxnSpPr>
        <p:spPr bwMode="auto">
          <a:xfrm rot="5400000">
            <a:off x="4083050" y="2657476"/>
            <a:ext cx="395287" cy="1255712"/>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77" name="Elbow Connector 76"/>
          <p:cNvCxnSpPr>
            <a:stCxn id="14375" idx="2"/>
            <a:endCxn id="14347" idx="0"/>
          </p:cNvCxnSpPr>
          <p:nvPr/>
        </p:nvCxnSpPr>
        <p:spPr bwMode="auto">
          <a:xfrm rot="5400000">
            <a:off x="4692650" y="2962276"/>
            <a:ext cx="395287" cy="646112"/>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78" name="Elbow Connector 77"/>
          <p:cNvCxnSpPr>
            <a:stCxn id="14378" idx="2"/>
            <a:endCxn id="14353" idx="0"/>
          </p:cNvCxnSpPr>
          <p:nvPr/>
        </p:nvCxnSpPr>
        <p:spPr bwMode="auto">
          <a:xfrm rot="16200000" flipH="1">
            <a:off x="6788944" y="2426494"/>
            <a:ext cx="393700" cy="1716088"/>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79" name="Elbow Connector 78"/>
          <p:cNvCxnSpPr>
            <a:stCxn id="14377" idx="2"/>
            <a:endCxn id="14352" idx="0"/>
          </p:cNvCxnSpPr>
          <p:nvPr/>
        </p:nvCxnSpPr>
        <p:spPr bwMode="auto">
          <a:xfrm rot="16200000" flipH="1">
            <a:off x="5949950" y="2960688"/>
            <a:ext cx="395287" cy="649288"/>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pic>
        <p:nvPicPr>
          <p:cNvPr id="1435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5638" y="4929188"/>
            <a:ext cx="823912" cy="5080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pic>
        <p:nvPicPr>
          <p:cNvPr id="1436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0038" y="4929188"/>
            <a:ext cx="823912" cy="5207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pic>
        <p:nvPicPr>
          <p:cNvPr id="14361"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9000" y="4929188"/>
            <a:ext cx="823913" cy="511175"/>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pic>
        <p:nvPicPr>
          <p:cNvPr id="14362"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4913" y="4929188"/>
            <a:ext cx="823912" cy="509587"/>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sp>
        <p:nvSpPr>
          <p:cNvPr id="14363" name="TextBox 37"/>
          <p:cNvSpPr txBox="1">
            <a:spLocks noChangeArrowheads="1"/>
          </p:cNvSpPr>
          <p:nvPr/>
        </p:nvSpPr>
        <p:spPr bwMode="auto">
          <a:xfrm>
            <a:off x="3074988" y="4697413"/>
            <a:ext cx="10668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900" b="1">
                <a:solidFill>
                  <a:srgbClr val="000000"/>
                </a:solidFill>
                <a:latin typeface="Calibri" charset="0"/>
              </a:rPr>
              <a:t>Business of IT</a:t>
            </a:r>
          </a:p>
        </p:txBody>
      </p:sp>
      <p:sp>
        <p:nvSpPr>
          <p:cNvPr id="14364" name="TextBox 38"/>
          <p:cNvSpPr txBox="1">
            <a:spLocks noChangeArrowheads="1"/>
          </p:cNvSpPr>
          <p:nvPr/>
        </p:nvSpPr>
        <p:spPr bwMode="auto">
          <a:xfrm>
            <a:off x="3871913" y="4684713"/>
            <a:ext cx="12954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900" b="1">
                <a:solidFill>
                  <a:srgbClr val="000000"/>
                </a:solidFill>
                <a:latin typeface="Calibri" charset="0"/>
              </a:rPr>
              <a:t>Finance</a:t>
            </a:r>
          </a:p>
        </p:txBody>
      </p:sp>
      <p:sp>
        <p:nvSpPr>
          <p:cNvPr id="14365" name="TextBox 39"/>
          <p:cNvSpPr txBox="1">
            <a:spLocks noChangeArrowheads="1"/>
          </p:cNvSpPr>
          <p:nvPr/>
        </p:nvSpPr>
        <p:spPr bwMode="auto">
          <a:xfrm>
            <a:off x="5969000" y="4700588"/>
            <a:ext cx="9144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900" b="1">
                <a:solidFill>
                  <a:srgbClr val="000000"/>
                </a:solidFill>
                <a:latin typeface="Calibri" charset="0"/>
              </a:rPr>
              <a:t>Human Capital</a:t>
            </a:r>
          </a:p>
        </p:txBody>
      </p:sp>
      <p:sp>
        <p:nvSpPr>
          <p:cNvPr id="14366" name="TextBox 40"/>
          <p:cNvSpPr txBox="1">
            <a:spLocks noChangeArrowheads="1"/>
          </p:cNvSpPr>
          <p:nvPr/>
        </p:nvSpPr>
        <p:spPr bwMode="auto">
          <a:xfrm>
            <a:off x="5014913" y="4700588"/>
            <a:ext cx="9144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900" b="1">
                <a:solidFill>
                  <a:srgbClr val="000000"/>
                </a:solidFill>
                <a:latin typeface="Calibri" charset="0"/>
              </a:rPr>
              <a:t>Payment</a:t>
            </a:r>
          </a:p>
        </p:txBody>
      </p:sp>
      <p:sp>
        <p:nvSpPr>
          <p:cNvPr id="14367" name="TextBox 42"/>
          <p:cNvSpPr txBox="1">
            <a:spLocks noChangeArrowheads="1"/>
          </p:cNvSpPr>
          <p:nvPr/>
        </p:nvSpPr>
        <p:spPr bwMode="auto">
          <a:xfrm>
            <a:off x="6777038" y="4992688"/>
            <a:ext cx="358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2000">
                <a:solidFill>
                  <a:srgbClr val="7F7F7F"/>
                </a:solidFill>
                <a:latin typeface="Calibri" charset="0"/>
              </a:rPr>
              <a:t>… </a:t>
            </a:r>
          </a:p>
        </p:txBody>
      </p:sp>
      <p:sp>
        <p:nvSpPr>
          <p:cNvPr id="14368" name="TextBox 43"/>
          <p:cNvSpPr txBox="1">
            <a:spLocks noChangeArrowheads="1"/>
          </p:cNvSpPr>
          <p:nvPr/>
        </p:nvSpPr>
        <p:spPr bwMode="auto">
          <a:xfrm>
            <a:off x="7135813" y="4710113"/>
            <a:ext cx="14208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900" b="1" i="1">
                <a:solidFill>
                  <a:srgbClr val="7F7F7F"/>
                </a:solidFill>
                <a:latin typeface="Calibri" charset="0"/>
              </a:rPr>
              <a:t>Other Shared Services</a:t>
            </a:r>
          </a:p>
          <a:p>
            <a:pPr eaLnBrk="1" hangingPunct="1">
              <a:buFont typeface="Arial" charset="0"/>
              <a:buChar char="•"/>
            </a:pPr>
            <a:r>
              <a:rPr lang="en-US" sz="700" b="1">
                <a:solidFill>
                  <a:srgbClr val="7F7F7F"/>
                </a:solidFill>
                <a:latin typeface="Calibri" charset="0"/>
              </a:rPr>
              <a:t>  Procurement</a:t>
            </a:r>
          </a:p>
          <a:p>
            <a:pPr eaLnBrk="1" hangingPunct="1">
              <a:buFont typeface="Arial" charset="0"/>
              <a:buChar char="•"/>
            </a:pPr>
            <a:r>
              <a:rPr lang="en-US" sz="700" b="1">
                <a:solidFill>
                  <a:srgbClr val="7F7F7F"/>
                </a:solidFill>
                <a:latin typeface="Calibri" charset="0"/>
              </a:rPr>
              <a:t>  Asset Management</a:t>
            </a:r>
          </a:p>
          <a:p>
            <a:pPr eaLnBrk="1" hangingPunct="1">
              <a:buFont typeface="Arial" charset="0"/>
              <a:buChar char="•"/>
            </a:pPr>
            <a:r>
              <a:rPr lang="en-US" sz="700" b="1">
                <a:solidFill>
                  <a:srgbClr val="7F7F7F"/>
                </a:solidFill>
                <a:latin typeface="Calibri" charset="0"/>
              </a:rPr>
              <a:t>  Tax Collection</a:t>
            </a:r>
          </a:p>
          <a:p>
            <a:pPr eaLnBrk="1" hangingPunct="1">
              <a:buFont typeface="Arial" charset="0"/>
              <a:buChar char="•"/>
            </a:pPr>
            <a:r>
              <a:rPr lang="en-US" sz="700" b="1">
                <a:solidFill>
                  <a:srgbClr val="7F7F7F"/>
                </a:solidFill>
                <a:latin typeface="Calibri" charset="0"/>
              </a:rPr>
              <a:t>  etc.</a:t>
            </a:r>
          </a:p>
        </p:txBody>
      </p:sp>
      <p:cxnSp>
        <p:nvCxnSpPr>
          <p:cNvPr id="90" name="Elbow Connector 89"/>
          <p:cNvCxnSpPr>
            <a:stCxn id="14353" idx="2"/>
            <a:endCxn id="14363" idx="0"/>
          </p:cNvCxnSpPr>
          <p:nvPr/>
        </p:nvCxnSpPr>
        <p:spPr bwMode="auto">
          <a:xfrm rot="5400000">
            <a:off x="5511006" y="2364582"/>
            <a:ext cx="430213" cy="4235450"/>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91" name="Elbow Connector 90"/>
          <p:cNvCxnSpPr>
            <a:endCxn id="14368" idx="0"/>
          </p:cNvCxnSpPr>
          <p:nvPr/>
        </p:nvCxnSpPr>
        <p:spPr bwMode="auto">
          <a:xfrm rot="16200000" flipH="1">
            <a:off x="5490369" y="2355056"/>
            <a:ext cx="471488" cy="4238625"/>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92" name="Elbow Connector 91"/>
          <p:cNvCxnSpPr>
            <a:endCxn id="14364" idx="0"/>
          </p:cNvCxnSpPr>
          <p:nvPr/>
        </p:nvCxnSpPr>
        <p:spPr bwMode="auto">
          <a:xfrm rot="5400000">
            <a:off x="4288632" y="4452144"/>
            <a:ext cx="463550" cy="1587"/>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94" name="Elbow Connector 93"/>
          <p:cNvCxnSpPr>
            <a:stCxn id="69" idx="2"/>
            <a:endCxn id="14366" idx="0"/>
          </p:cNvCxnSpPr>
          <p:nvPr/>
        </p:nvCxnSpPr>
        <p:spPr bwMode="auto">
          <a:xfrm rot="16200000" flipH="1">
            <a:off x="5235575" y="4464051"/>
            <a:ext cx="473075" cy="0"/>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cxnSp>
        <p:nvCxnSpPr>
          <p:cNvPr id="95" name="Elbow Connector 94"/>
          <p:cNvCxnSpPr>
            <a:stCxn id="70" idx="2"/>
            <a:endCxn id="14365" idx="0"/>
          </p:cNvCxnSpPr>
          <p:nvPr/>
        </p:nvCxnSpPr>
        <p:spPr bwMode="auto">
          <a:xfrm rot="16200000" flipH="1">
            <a:off x="6185693" y="4460082"/>
            <a:ext cx="481013" cy="0"/>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sp>
        <p:nvSpPr>
          <p:cNvPr id="14374" name="Rectangle 64"/>
          <p:cNvSpPr>
            <a:spLocks noChangeArrowheads="1"/>
          </p:cNvSpPr>
          <p:nvPr/>
        </p:nvSpPr>
        <p:spPr bwMode="auto">
          <a:xfrm>
            <a:off x="4756150" y="2935288"/>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rIns="0" anchor="ctr"/>
          <a:lstStyle/>
          <a:p>
            <a:pPr algn="ctr">
              <a:buFont typeface="Wingdings" charset="0"/>
              <a:buNone/>
            </a:pPr>
            <a:endParaRPr lang="en-GB" sz="1000" b="1">
              <a:solidFill>
                <a:srgbClr val="000000"/>
              </a:solidFill>
              <a:latin typeface="Calibri" charset="0"/>
            </a:endParaRPr>
          </a:p>
        </p:txBody>
      </p:sp>
      <p:sp>
        <p:nvSpPr>
          <p:cNvPr id="14375" name="Rectangle 65"/>
          <p:cNvSpPr>
            <a:spLocks noChangeArrowheads="1"/>
          </p:cNvSpPr>
          <p:nvPr/>
        </p:nvSpPr>
        <p:spPr bwMode="auto">
          <a:xfrm>
            <a:off x="5060950" y="2935288"/>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rIns="0" anchor="ctr"/>
          <a:lstStyle/>
          <a:p>
            <a:pPr algn="ctr">
              <a:buFont typeface="Wingdings" charset="0"/>
              <a:buNone/>
            </a:pPr>
            <a:endParaRPr lang="en-GB" sz="1000" b="1">
              <a:solidFill>
                <a:srgbClr val="000000"/>
              </a:solidFill>
              <a:latin typeface="Calibri" charset="0"/>
            </a:endParaRPr>
          </a:p>
        </p:txBody>
      </p:sp>
      <p:sp>
        <p:nvSpPr>
          <p:cNvPr id="14376" name="Rectangle 66"/>
          <p:cNvSpPr>
            <a:spLocks noChangeArrowheads="1"/>
          </p:cNvSpPr>
          <p:nvPr/>
        </p:nvSpPr>
        <p:spPr bwMode="auto">
          <a:xfrm>
            <a:off x="5365750" y="2935288"/>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rIns="0" anchor="ctr"/>
          <a:lstStyle/>
          <a:p>
            <a:pPr algn="ctr">
              <a:buFont typeface="Wingdings" charset="0"/>
              <a:buNone/>
            </a:pPr>
            <a:endParaRPr lang="en-GB" sz="1000" b="1">
              <a:solidFill>
                <a:srgbClr val="000000"/>
              </a:solidFill>
              <a:latin typeface="Calibri" charset="0"/>
            </a:endParaRPr>
          </a:p>
        </p:txBody>
      </p:sp>
      <p:sp>
        <p:nvSpPr>
          <p:cNvPr id="14377" name="Rectangle 67"/>
          <p:cNvSpPr>
            <a:spLocks noChangeArrowheads="1"/>
          </p:cNvSpPr>
          <p:nvPr/>
        </p:nvSpPr>
        <p:spPr bwMode="auto">
          <a:xfrm>
            <a:off x="5670550" y="2935288"/>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rIns="0" anchor="ctr"/>
          <a:lstStyle/>
          <a:p>
            <a:pPr algn="ctr">
              <a:buFont typeface="Wingdings" charset="0"/>
              <a:buNone/>
            </a:pPr>
            <a:endParaRPr lang="en-GB" sz="1000" b="1">
              <a:solidFill>
                <a:srgbClr val="000000"/>
              </a:solidFill>
              <a:latin typeface="Calibri" charset="0"/>
            </a:endParaRPr>
          </a:p>
        </p:txBody>
      </p:sp>
      <p:sp>
        <p:nvSpPr>
          <p:cNvPr id="14378" name="Rectangle 68"/>
          <p:cNvSpPr>
            <a:spLocks noChangeArrowheads="1"/>
          </p:cNvSpPr>
          <p:nvPr/>
        </p:nvSpPr>
        <p:spPr bwMode="auto">
          <a:xfrm>
            <a:off x="5975350" y="2935288"/>
            <a:ext cx="304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rIns="0" anchor="ctr"/>
          <a:lstStyle/>
          <a:p>
            <a:pPr algn="ctr">
              <a:buFont typeface="Wingdings" charset="0"/>
              <a:buNone/>
            </a:pPr>
            <a:endParaRPr lang="en-GB" sz="1000" b="1">
              <a:solidFill>
                <a:srgbClr val="000000"/>
              </a:solidFill>
              <a:latin typeface="Calibri" charset="0"/>
            </a:endParaRPr>
          </a:p>
        </p:txBody>
      </p:sp>
      <p:cxnSp>
        <p:nvCxnSpPr>
          <p:cNvPr id="101" name="Elbow Connector 100"/>
          <p:cNvCxnSpPr>
            <a:stCxn id="14376" idx="2"/>
            <a:endCxn id="14348" idx="0"/>
          </p:cNvCxnSpPr>
          <p:nvPr/>
        </p:nvCxnSpPr>
        <p:spPr bwMode="auto">
          <a:xfrm rot="5400000">
            <a:off x="5321300" y="3286125"/>
            <a:ext cx="395288" cy="1588"/>
          </a:xfrm>
          <a:prstGeom prst="bentConnector3">
            <a:avLst>
              <a:gd name="adj1" fmla="val 50000"/>
            </a:avLst>
          </a:prstGeom>
          <a:solidFill>
            <a:schemeClr val="bg1"/>
          </a:solidFill>
          <a:ln w="6350" cap="flat" cmpd="sng" algn="ctr">
            <a:solidFill>
              <a:schemeClr val="bg1">
                <a:lumMod val="50000"/>
              </a:schemeClr>
            </a:solidFill>
            <a:prstDash val="solid"/>
            <a:miter lim="800000"/>
            <a:headEnd type="diamond" w="med" len="med"/>
            <a:tailEnd type="diamond" w="med" len="med"/>
          </a:ln>
          <a:effectLst/>
        </p:spPr>
      </p:cxnSp>
      <p:pic>
        <p:nvPicPr>
          <p:cNvPr id="14380" name="Picture 4" descr="dia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713" y="2344738"/>
            <a:ext cx="1828800" cy="779462"/>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pic>
        <p:nvPicPr>
          <p:cNvPr id="14381" name="Picture 2"/>
          <p:cNvPicPr>
            <a:picLocks noChangeAspect="1" noChangeArrowheads="1"/>
          </p:cNvPicPr>
          <p:nvPr/>
        </p:nvPicPr>
        <p:blipFill>
          <a:blip r:embed="rId13">
            <a:extLst>
              <a:ext uri="{28A0092B-C50C-407E-A947-70E740481C1C}">
                <a14:useLocalDpi xmlns:a14="http://schemas.microsoft.com/office/drawing/2010/main" val="0"/>
              </a:ext>
            </a:extLst>
          </a:blip>
          <a:srcRect l="3789" t="4724" r="1515" b="5521"/>
          <a:stretch>
            <a:fillRect/>
          </a:stretch>
        </p:blipFill>
        <p:spPr bwMode="auto">
          <a:xfrm>
            <a:off x="685800" y="3763963"/>
            <a:ext cx="1565275" cy="1189037"/>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14382" name="TextBox 86"/>
          <p:cNvSpPr txBox="1">
            <a:spLocks noChangeArrowheads="1"/>
          </p:cNvSpPr>
          <p:nvPr/>
        </p:nvSpPr>
        <p:spPr bwMode="auto">
          <a:xfrm>
            <a:off x="295275" y="1773238"/>
            <a:ext cx="2286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7030A0"/>
                </a:solidFill>
                <a:latin typeface="Calibri" charset="0"/>
              </a:rPr>
              <a:t>Actionable Smarter Cities</a:t>
            </a:r>
          </a:p>
          <a:p>
            <a:pPr algn="ctr" eaLnBrk="1" hangingPunct="1"/>
            <a:r>
              <a:rPr lang="en-US" sz="1000" b="1">
                <a:solidFill>
                  <a:srgbClr val="7030A0"/>
                </a:solidFill>
                <a:latin typeface="Calibri" charset="0"/>
              </a:rPr>
              <a:t>drives downstream transformation from Strategy to Operations and Technology</a:t>
            </a:r>
          </a:p>
        </p:txBody>
      </p:sp>
      <p:sp>
        <p:nvSpPr>
          <p:cNvPr id="14383" name="TextBox 87"/>
          <p:cNvSpPr txBox="1">
            <a:spLocks noChangeArrowheads="1"/>
          </p:cNvSpPr>
          <p:nvPr/>
        </p:nvSpPr>
        <p:spPr bwMode="auto">
          <a:xfrm>
            <a:off x="341313" y="3179763"/>
            <a:ext cx="2193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7030A0"/>
                </a:solidFill>
                <a:latin typeface="Calibri" charset="0"/>
              </a:rPr>
              <a:t>… incorporates proven methods, models, metrics and tools, e.g. CBM, BPM, SOMA,  EPM, BVM, etc.</a:t>
            </a:r>
          </a:p>
        </p:txBody>
      </p:sp>
      <p:sp>
        <p:nvSpPr>
          <p:cNvPr id="19504" name="Rectangle 93"/>
          <p:cNvSpPr>
            <a:spLocks noChangeArrowheads="1"/>
          </p:cNvSpPr>
          <p:nvPr/>
        </p:nvSpPr>
        <p:spPr bwMode="auto">
          <a:xfrm>
            <a:off x="2868613" y="5592763"/>
            <a:ext cx="1958975" cy="731837"/>
          </a:xfrm>
          <a:prstGeom prst="rect">
            <a:avLst/>
          </a:prstGeom>
          <a:solidFill>
            <a:schemeClr val="accent3">
              <a:lumMod val="95000"/>
            </a:schemeClr>
          </a:solidFill>
          <a:ln w="19050" algn="ctr">
            <a:solidFill>
              <a:schemeClr val="accent1"/>
            </a:solidFill>
            <a:miter lim="800000"/>
            <a:headEnd/>
            <a:tailEnd/>
          </a:ln>
        </p:spPr>
        <p:txBody>
          <a:bodyPr/>
          <a:lstStyle/>
          <a:p>
            <a:pPr>
              <a:buFont typeface="Wingdings" pitchFamily="2" charset="2"/>
              <a:buNone/>
              <a:defRPr/>
            </a:pPr>
            <a:r>
              <a:rPr lang="en-US" sz="900" b="1" i="1">
                <a:solidFill>
                  <a:srgbClr val="7030A0"/>
                </a:solidFill>
                <a:latin typeface="Calibri" pitchFamily="34" charset="0"/>
                <a:ea typeface="+mn-ea"/>
              </a:rPr>
              <a:t>Process Models</a:t>
            </a:r>
          </a:p>
        </p:txBody>
      </p:sp>
      <p:sp>
        <p:nvSpPr>
          <p:cNvPr id="19505" name="Rectangle 94"/>
          <p:cNvSpPr>
            <a:spLocks noChangeArrowheads="1"/>
          </p:cNvSpPr>
          <p:nvPr/>
        </p:nvSpPr>
        <p:spPr bwMode="auto">
          <a:xfrm>
            <a:off x="4751388" y="5592763"/>
            <a:ext cx="2133600" cy="731837"/>
          </a:xfrm>
          <a:prstGeom prst="rect">
            <a:avLst/>
          </a:prstGeom>
          <a:solidFill>
            <a:schemeClr val="accent3">
              <a:lumMod val="95000"/>
            </a:schemeClr>
          </a:solidFill>
          <a:ln w="19050" algn="ctr">
            <a:solidFill>
              <a:schemeClr val="accent1"/>
            </a:solidFill>
            <a:miter lim="800000"/>
            <a:headEnd/>
            <a:tailEnd/>
          </a:ln>
        </p:spPr>
        <p:txBody>
          <a:bodyPr/>
          <a:lstStyle/>
          <a:p>
            <a:pPr>
              <a:buFont typeface="Wingdings" pitchFamily="2" charset="2"/>
              <a:buNone/>
              <a:defRPr/>
            </a:pPr>
            <a:r>
              <a:rPr lang="en-US" sz="900" b="1" i="1">
                <a:solidFill>
                  <a:srgbClr val="7030A0"/>
                </a:solidFill>
                <a:latin typeface="Calibri" pitchFamily="34" charset="0"/>
                <a:ea typeface="+mn-ea"/>
              </a:rPr>
              <a:t>IT Services, Information &amp; Infrastructure</a:t>
            </a:r>
          </a:p>
        </p:txBody>
      </p:sp>
      <p:pic>
        <p:nvPicPr>
          <p:cNvPr id="14386" name="Picture 8" descr="Picture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8838" y="5791200"/>
            <a:ext cx="104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7" name="Picture 36" descr="S3 perspectiv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3213" y="5867400"/>
            <a:ext cx="9731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8" name="Rectangle 100"/>
          <p:cNvSpPr>
            <a:spLocks noChangeArrowheads="1"/>
          </p:cNvSpPr>
          <p:nvPr/>
        </p:nvSpPr>
        <p:spPr bwMode="auto">
          <a:xfrm>
            <a:off x="6884988" y="5592763"/>
            <a:ext cx="2020887" cy="731837"/>
          </a:xfrm>
          <a:prstGeom prst="rect">
            <a:avLst/>
          </a:prstGeom>
          <a:solidFill>
            <a:schemeClr val="accent3">
              <a:lumMod val="95000"/>
            </a:schemeClr>
          </a:solidFill>
          <a:ln w="19050" algn="ctr">
            <a:solidFill>
              <a:schemeClr val="accent1"/>
            </a:solidFill>
            <a:miter lim="800000"/>
            <a:headEnd/>
            <a:tailEnd/>
          </a:ln>
        </p:spPr>
        <p:txBody>
          <a:bodyPr/>
          <a:lstStyle/>
          <a:p>
            <a:pPr>
              <a:buFont typeface="Wingdings" pitchFamily="2" charset="2"/>
              <a:buNone/>
              <a:defRPr/>
            </a:pPr>
            <a:r>
              <a:rPr lang="en-US" sz="900" b="1" i="1">
                <a:solidFill>
                  <a:srgbClr val="7030A0"/>
                </a:solidFill>
                <a:latin typeface="Calibri" pitchFamily="34" charset="0"/>
                <a:ea typeface="+mn-ea"/>
              </a:rPr>
              <a:t>IBM Solutions and Project Portfolio</a:t>
            </a:r>
          </a:p>
        </p:txBody>
      </p:sp>
      <p:pic>
        <p:nvPicPr>
          <p:cNvPr id="14389" name="Picture 117" descr="ta - pa - good v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80288" y="5867400"/>
            <a:ext cx="1104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90" name="Rectangle 64"/>
          <p:cNvSpPr>
            <a:spLocks noChangeArrowheads="1"/>
          </p:cNvSpPr>
          <p:nvPr/>
        </p:nvSpPr>
        <p:spPr bwMode="auto">
          <a:xfrm>
            <a:off x="6732588" y="1719263"/>
            <a:ext cx="217011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charset="0"/>
              <a:buNone/>
            </a:pPr>
            <a:r>
              <a:rPr lang="en-US" sz="1000" b="1" i="1">
                <a:solidFill>
                  <a:srgbClr val="7030A0"/>
                </a:solidFill>
                <a:latin typeface="Calibri" charset="0"/>
              </a:rPr>
              <a:t>The models include: </a:t>
            </a:r>
          </a:p>
          <a:p>
            <a:pPr>
              <a:buFont typeface="Arial" charset="0"/>
              <a:buChar char="•"/>
            </a:pPr>
            <a:r>
              <a:rPr lang="en-US" sz="900" b="1" i="1">
                <a:solidFill>
                  <a:srgbClr val="7030A0"/>
                </a:solidFill>
                <a:latin typeface="Calibri" charset="0"/>
              </a:rPr>
              <a:t>Descriptions, Activities, Metrics, Organizations, Collaborations, etc.</a:t>
            </a:r>
          </a:p>
          <a:p>
            <a:pPr>
              <a:buFont typeface="Arial" charset="0"/>
              <a:buChar char="•"/>
            </a:pPr>
            <a:r>
              <a:rPr lang="en-US" sz="900" b="1" i="1">
                <a:solidFill>
                  <a:srgbClr val="7030A0"/>
                </a:solidFill>
                <a:latin typeface="Calibri" charset="0"/>
              </a:rPr>
              <a:t>Business Scenarios, Views &amp; Heat Maps</a:t>
            </a:r>
          </a:p>
        </p:txBody>
      </p:sp>
      <p:pic>
        <p:nvPicPr>
          <p:cNvPr id="14391"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0400" y="5334000"/>
            <a:ext cx="1549400" cy="91440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14392" name="TextBox 87"/>
          <p:cNvSpPr txBox="1">
            <a:spLocks noChangeArrowheads="1"/>
          </p:cNvSpPr>
          <p:nvPr/>
        </p:nvSpPr>
        <p:spPr bwMode="auto">
          <a:xfrm>
            <a:off x="331788" y="5087938"/>
            <a:ext cx="2209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7030A0"/>
                </a:solidFill>
                <a:latin typeface="Calibri" charset="0"/>
              </a:rPr>
              <a:t>… integrates relevant tools across IBM</a:t>
            </a:r>
          </a:p>
        </p:txBody>
      </p:sp>
      <p:sp>
        <p:nvSpPr>
          <p:cNvPr id="57" name="Rectangle 56"/>
          <p:cNvSpPr/>
          <p:nvPr/>
        </p:nvSpPr>
        <p:spPr>
          <a:xfrm>
            <a:off x="295275" y="1444625"/>
            <a:ext cx="2286000" cy="276225"/>
          </a:xfrm>
          <a:prstGeom prst="rect">
            <a:avLst/>
          </a:prstGeom>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sz="1200" b="1" dirty="0">
                <a:solidFill>
                  <a:schemeClr val="bg1"/>
                </a:solidFill>
                <a:latin typeface="+mj-lt"/>
              </a:rPr>
              <a:t>Overall Approach</a:t>
            </a:r>
          </a:p>
        </p:txBody>
      </p:sp>
      <p:sp>
        <p:nvSpPr>
          <p:cNvPr id="58" name="Rectangle 57"/>
          <p:cNvSpPr/>
          <p:nvPr/>
        </p:nvSpPr>
        <p:spPr>
          <a:xfrm>
            <a:off x="2876550" y="1447800"/>
            <a:ext cx="6035675" cy="277813"/>
          </a:xfrm>
          <a:prstGeom prst="rect">
            <a:avLst/>
          </a:prstGeom>
          <a:ln/>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sz="1200" b="1" dirty="0">
                <a:solidFill>
                  <a:schemeClr val="bg1"/>
                </a:solidFill>
                <a:latin typeface="+mj-lt"/>
              </a:rPr>
              <a:t>Key Assets</a:t>
            </a:r>
          </a:p>
        </p:txBody>
      </p:sp>
      <p:sp>
        <p:nvSpPr>
          <p:cNvPr id="14399" name="Rectangle 3"/>
          <p:cNvSpPr>
            <a:spLocks noChangeArrowheads="1"/>
          </p:cNvSpPr>
          <p:nvPr/>
        </p:nvSpPr>
        <p:spPr bwMode="auto">
          <a:xfrm>
            <a:off x="228600" y="1109663"/>
            <a:ext cx="868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tabLst>
                <a:tab pos="2638425" algn="l"/>
                <a:tab pos="3095625" algn="l"/>
                <a:tab pos="3552825" algn="l"/>
                <a:tab pos="4010025" algn="l"/>
                <a:tab pos="4467225" algn="l"/>
                <a:tab pos="4686300" algn="l"/>
                <a:tab pos="5381625" algn="l"/>
                <a:tab pos="5838825" algn="l"/>
              </a:tabLst>
            </a:pPr>
            <a:r>
              <a:rPr lang="en-US" sz="1400" b="1">
                <a:solidFill>
                  <a:srgbClr val="C00000"/>
                </a:solidFill>
                <a:latin typeface="Calibri" charset="0"/>
                <a:ea typeface="SimSun" charset="0"/>
                <a:cs typeface="SimSun" charset="0"/>
              </a:rPr>
              <a:t>CBM: Component Business Modeling;  ABA: Actionable Business Architecture</a:t>
            </a:r>
          </a:p>
        </p:txBody>
      </p:sp>
    </p:spTree>
    <p:extLst>
      <p:ext uri="{BB962C8B-B14F-4D97-AF65-F5344CB8AC3E}">
        <p14:creationId xmlns:p14="http://schemas.microsoft.com/office/powerpoint/2010/main" val="113464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4"/>
          <p:cNvSpPr>
            <a:spLocks noGrp="1"/>
          </p:cNvSpPr>
          <p:nvPr>
            <p:ph type="title"/>
          </p:nvPr>
        </p:nvSpPr>
        <p:spPr>
          <a:xfrm>
            <a:off x="304800" y="381000"/>
            <a:ext cx="8458200" cy="928459"/>
          </a:xfrm>
        </p:spPr>
        <p:txBody>
          <a:bodyPr/>
          <a:lstStyle/>
          <a:p>
            <a:pPr>
              <a:defRPr/>
            </a:pPr>
            <a:r>
              <a:rPr lang="en-US" sz="2000" dirty="0" smtClean="0">
                <a:solidFill>
                  <a:schemeClr val="tx2">
                    <a:lumMod val="60000"/>
                    <a:lumOff val="40000"/>
                  </a:schemeClr>
                </a:solidFill>
                <a:ea typeface="+mj-ea"/>
              </a:rPr>
              <a:t>Actionable Smarter Cities </a:t>
            </a:r>
            <a:r>
              <a:rPr lang="en-US" sz="2000" dirty="0" smtClean="0">
                <a:solidFill>
                  <a:srgbClr val="C00000"/>
                </a:solidFill>
                <a:ea typeface="+mj-ea"/>
              </a:rPr>
              <a:t>Release 1.0 </a:t>
            </a:r>
            <a:r>
              <a:rPr lang="en-US" sz="2000" dirty="0" smtClean="0">
                <a:ea typeface="+mj-ea"/>
              </a:rPr>
              <a:t>includes four deliverables; they are packaged into the CBM Tool and can be installed from ISSI worldwide</a:t>
            </a:r>
          </a:p>
        </p:txBody>
      </p:sp>
      <p:pic>
        <p:nvPicPr>
          <p:cNvPr id="10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36838"/>
            <a:ext cx="49657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04800" y="2087563"/>
            <a:ext cx="1905000" cy="274637"/>
          </a:xfrm>
          <a:prstGeom prst="rect">
            <a:avLst/>
          </a:prstGeom>
          <a:noFill/>
          <a:ln w="28575" cap="flat" cmpd="sng" algn="ctr">
            <a:solidFill>
              <a:schemeClr val="accent1">
                <a:lumMod val="60000"/>
                <a:lumOff val="40000"/>
              </a:schemeClr>
            </a:solidFill>
            <a:prstDash val="solid"/>
            <a:miter lim="800000"/>
            <a:headEnd type="none" w="med" len="med"/>
            <a:tailEnd type="none" w="med" len="med"/>
          </a:ln>
          <a:effectLst/>
        </p:spPr>
        <p:txBody>
          <a:bodyPr rIns="0" anchor="ctr"/>
          <a:lstStyle/>
          <a:p>
            <a:pPr>
              <a:defRPr/>
            </a:pPr>
            <a:r>
              <a:rPr lang="en-US" sz="1200" b="1" dirty="0">
                <a:latin typeface="+mj-lt"/>
                <a:ea typeface="+mn-ea"/>
              </a:rPr>
              <a:t>I. City Ecosystem Model</a:t>
            </a:r>
          </a:p>
        </p:txBody>
      </p:sp>
      <p:sp>
        <p:nvSpPr>
          <p:cNvPr id="11" name="TextBox 10"/>
          <p:cNvSpPr txBox="1"/>
          <p:nvPr/>
        </p:nvSpPr>
        <p:spPr>
          <a:xfrm>
            <a:off x="265113" y="5973763"/>
            <a:ext cx="1944687" cy="274637"/>
          </a:xfrm>
          <a:prstGeom prst="rect">
            <a:avLst/>
          </a:prstGeom>
          <a:noFill/>
          <a:ln w="28575" cap="flat" cmpd="sng" algn="ctr">
            <a:solidFill>
              <a:srgbClr val="C00000"/>
            </a:solidFill>
            <a:prstDash val="solid"/>
            <a:miter lim="800000"/>
            <a:headEnd type="none" w="med" len="med"/>
            <a:tailEnd type="none" w="med" len="med"/>
          </a:ln>
          <a:effectLst/>
        </p:spPr>
        <p:txBody>
          <a:bodyPr rIns="0" anchor="ctr"/>
          <a:lstStyle/>
          <a:p>
            <a:pPr algn="ctr">
              <a:defRPr/>
            </a:pPr>
            <a:r>
              <a:rPr lang="en-US" sz="1200" b="1" dirty="0">
                <a:latin typeface="+mj-lt"/>
                <a:ea typeface="+mn-ea"/>
              </a:rPr>
              <a:t>III. Component Descriptions</a:t>
            </a:r>
          </a:p>
        </p:txBody>
      </p:sp>
      <p:sp>
        <p:nvSpPr>
          <p:cNvPr id="1031" name="Rectangle 11"/>
          <p:cNvSpPr>
            <a:spLocks noChangeArrowheads="1"/>
          </p:cNvSpPr>
          <p:nvPr/>
        </p:nvSpPr>
        <p:spPr bwMode="auto">
          <a:xfrm>
            <a:off x="579438" y="2640013"/>
            <a:ext cx="4662487" cy="274637"/>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1032" name="Rectangle 20"/>
          <p:cNvSpPr>
            <a:spLocks noChangeArrowheads="1"/>
          </p:cNvSpPr>
          <p:nvPr/>
        </p:nvSpPr>
        <p:spPr bwMode="auto">
          <a:xfrm>
            <a:off x="2332038" y="2087563"/>
            <a:ext cx="2925762" cy="274637"/>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rIns="0" anchor="ctr"/>
          <a:lstStyle/>
          <a:p>
            <a:pPr algn="ctr">
              <a:buFont typeface="Wingdings" charset="0"/>
              <a:buNone/>
            </a:pPr>
            <a:r>
              <a:rPr lang="en-US" sz="1200" b="1">
                <a:latin typeface="Calibri" charset="0"/>
              </a:rPr>
              <a:t>II. Competency Descriptions</a:t>
            </a:r>
          </a:p>
        </p:txBody>
      </p:sp>
      <p:sp>
        <p:nvSpPr>
          <p:cNvPr id="1033" name="Rectangle 22"/>
          <p:cNvSpPr>
            <a:spLocks noChangeArrowheads="1"/>
          </p:cNvSpPr>
          <p:nvPr/>
        </p:nvSpPr>
        <p:spPr bwMode="auto">
          <a:xfrm>
            <a:off x="2773363" y="3867150"/>
            <a:ext cx="381000" cy="35083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24" name="TextBox 23"/>
          <p:cNvSpPr txBox="1"/>
          <p:nvPr/>
        </p:nvSpPr>
        <p:spPr>
          <a:xfrm>
            <a:off x="2514600" y="5973763"/>
            <a:ext cx="2743200" cy="274637"/>
          </a:xfrm>
          <a:prstGeom prst="rect">
            <a:avLst/>
          </a:prstGeom>
          <a:noFill/>
          <a:ln w="28575" cap="flat" cmpd="sng" algn="ctr">
            <a:solidFill>
              <a:srgbClr val="B2B2B2"/>
            </a:solidFill>
            <a:prstDash val="solid"/>
            <a:miter lim="800000"/>
            <a:headEnd type="none" w="med" len="med"/>
            <a:tailEnd type="none" w="med" len="med"/>
          </a:ln>
          <a:effectLst/>
        </p:spPr>
        <p:txBody>
          <a:bodyPr rIns="0" anchor="ctr"/>
          <a:lstStyle/>
          <a:p>
            <a:pPr algn="ctr">
              <a:defRPr/>
            </a:pPr>
            <a:r>
              <a:rPr lang="en-US" sz="1200" b="1" dirty="0">
                <a:latin typeface="+mj-lt"/>
                <a:ea typeface="+mn-ea"/>
              </a:rPr>
              <a:t>IV. Business-Critical Content Illustrations</a:t>
            </a:r>
          </a:p>
        </p:txBody>
      </p:sp>
      <p:cxnSp>
        <p:nvCxnSpPr>
          <p:cNvPr id="1035" name="Shape 25"/>
          <p:cNvCxnSpPr>
            <a:cxnSpLocks noChangeShapeType="1"/>
            <a:endCxn id="1032" idx="2"/>
          </p:cNvCxnSpPr>
          <p:nvPr/>
        </p:nvCxnSpPr>
        <p:spPr bwMode="auto">
          <a:xfrm rot="5400000" flipH="1" flipV="1">
            <a:off x="3154363" y="1995487"/>
            <a:ext cx="274638" cy="1008063"/>
          </a:xfrm>
          <a:prstGeom prst="bentConnector3">
            <a:avLst>
              <a:gd name="adj1" fmla="val 50000"/>
            </a:avLst>
          </a:prstGeom>
          <a:noFill/>
          <a:ln w="28575">
            <a:solidFill>
              <a:srgbClr val="008000"/>
            </a:solidFill>
            <a:miter lim="800000"/>
            <a:headEnd/>
            <a:tailEnd/>
          </a:ln>
          <a:extLst>
            <a:ext uri="{909E8E84-426E-40dd-AFC4-6F175D3DCCD1}">
              <a14:hiddenFill xmlns:a14="http://schemas.microsoft.com/office/drawing/2010/main">
                <a:noFill/>
              </a14:hiddenFill>
            </a:ext>
          </a:extLst>
        </p:spPr>
      </p:cxnSp>
      <p:cxnSp>
        <p:nvCxnSpPr>
          <p:cNvPr id="1036" name="Shape 26"/>
          <p:cNvCxnSpPr>
            <a:cxnSpLocks noChangeShapeType="1"/>
            <a:endCxn id="11" idx="0"/>
          </p:cNvCxnSpPr>
          <p:nvPr/>
        </p:nvCxnSpPr>
        <p:spPr bwMode="auto">
          <a:xfrm rot="5400000">
            <a:off x="1227932" y="4229894"/>
            <a:ext cx="1752600" cy="1735137"/>
          </a:xfrm>
          <a:prstGeom prst="bentConnector3">
            <a:avLst>
              <a:gd name="adj1" fmla="val 90292"/>
            </a:avLst>
          </a:prstGeom>
          <a:noFill/>
          <a:ln w="28575">
            <a:solidFill>
              <a:srgbClr val="C00000"/>
            </a:solidFill>
            <a:miter lim="800000"/>
            <a:headEnd/>
            <a:tailEnd/>
          </a:ln>
          <a:extLst>
            <a:ext uri="{909E8E84-426E-40dd-AFC4-6F175D3DCCD1}">
              <a14:hiddenFill xmlns:a14="http://schemas.microsoft.com/office/drawing/2010/main">
                <a:noFill/>
              </a14:hiddenFill>
            </a:ext>
          </a:extLst>
        </p:spPr>
      </p:cxnSp>
      <p:cxnSp>
        <p:nvCxnSpPr>
          <p:cNvPr id="1037" name="Shape 42"/>
          <p:cNvCxnSpPr>
            <a:cxnSpLocks noChangeShapeType="1"/>
            <a:stCxn id="24" idx="1"/>
            <a:endCxn id="11" idx="3"/>
          </p:cNvCxnSpPr>
          <p:nvPr/>
        </p:nvCxnSpPr>
        <p:spPr bwMode="auto">
          <a:xfrm rot="10800000" flipV="1">
            <a:off x="2209800" y="6110288"/>
            <a:ext cx="304800" cy="0"/>
          </a:xfrm>
          <a:prstGeom prst="bentConnector3">
            <a:avLst>
              <a:gd name="adj1" fmla="val 50000"/>
            </a:avLst>
          </a:prstGeom>
          <a:noFill/>
          <a:ln w="28575">
            <a:solidFill>
              <a:srgbClr val="B2B2B2"/>
            </a:solidFill>
            <a:miter lim="800000"/>
            <a:headEnd/>
            <a:tailEnd/>
          </a:ln>
          <a:extLst>
            <a:ext uri="{909E8E84-426E-40dd-AFC4-6F175D3DCCD1}">
              <a14:hiddenFill xmlns:a14="http://schemas.microsoft.com/office/drawing/2010/main">
                <a:noFill/>
              </a14:hiddenFill>
            </a:ext>
          </a:extLst>
        </p:spPr>
      </p:cxnSp>
      <p:sp>
        <p:nvSpPr>
          <p:cNvPr id="1038" name="Rectangle 45"/>
          <p:cNvSpPr>
            <a:spLocks noChangeArrowheads="1"/>
          </p:cNvSpPr>
          <p:nvPr/>
        </p:nvSpPr>
        <p:spPr bwMode="auto">
          <a:xfrm>
            <a:off x="1935163" y="3476625"/>
            <a:ext cx="427037" cy="211138"/>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1039" name="Rectangle 46"/>
          <p:cNvSpPr>
            <a:spLocks noChangeArrowheads="1"/>
          </p:cNvSpPr>
          <p:nvPr/>
        </p:nvSpPr>
        <p:spPr bwMode="auto">
          <a:xfrm>
            <a:off x="4410075" y="3211513"/>
            <a:ext cx="417513" cy="350837"/>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1040" name="Rectangle 47"/>
          <p:cNvSpPr>
            <a:spLocks noChangeArrowheads="1"/>
          </p:cNvSpPr>
          <p:nvPr/>
        </p:nvSpPr>
        <p:spPr bwMode="auto">
          <a:xfrm>
            <a:off x="1497013" y="5391150"/>
            <a:ext cx="420687" cy="15240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1041" name="Rectangle 48"/>
          <p:cNvSpPr>
            <a:spLocks noChangeArrowheads="1"/>
          </p:cNvSpPr>
          <p:nvPr/>
        </p:nvSpPr>
        <p:spPr bwMode="auto">
          <a:xfrm>
            <a:off x="1030288" y="4432300"/>
            <a:ext cx="457200" cy="15240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sp>
        <p:nvSpPr>
          <p:cNvPr id="1042" name="Rectangle 49"/>
          <p:cNvSpPr>
            <a:spLocks noChangeArrowheads="1"/>
          </p:cNvSpPr>
          <p:nvPr/>
        </p:nvSpPr>
        <p:spPr bwMode="auto">
          <a:xfrm>
            <a:off x="4410075" y="4867275"/>
            <a:ext cx="400050" cy="30480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0" rIns="0" anchor="ctr"/>
          <a:lstStyle/>
          <a:p>
            <a:pPr>
              <a:buFont typeface="Wingdings" charset="0"/>
              <a:buNone/>
            </a:pPr>
            <a:endParaRPr lang="en-US" sz="1000" b="1">
              <a:latin typeface="Calibri" charset="0"/>
            </a:endParaRPr>
          </a:p>
        </p:txBody>
      </p:sp>
      <p:graphicFrame>
        <p:nvGraphicFramePr>
          <p:cNvPr id="1026" name="Object 22"/>
          <p:cNvGraphicFramePr>
            <a:graphicFrameLocks noChangeAspect="1"/>
          </p:cNvGraphicFramePr>
          <p:nvPr/>
        </p:nvGraphicFramePr>
        <p:xfrm>
          <a:off x="5486400" y="5867400"/>
          <a:ext cx="844550" cy="609600"/>
        </p:xfrm>
        <a:graphic>
          <a:graphicData uri="http://schemas.openxmlformats.org/presentationml/2006/ole">
            <mc:AlternateContent xmlns:mc="http://schemas.openxmlformats.org/markup-compatibility/2006">
              <mc:Choice xmlns:v="urn:schemas-microsoft-com:vml" Requires="v">
                <p:oleObj spid="_x0000_s50189" name="Acrobat Document" showAsIcon="1" r:id="rId5" imgW="914400" imgH="714240" progId="AcroExch.Document.7">
                  <p:embed/>
                </p:oleObj>
              </mc:Choice>
              <mc:Fallback>
                <p:oleObj name="Acrobat Document" showAsIcon="1" r:id="rId5" imgW="914400" imgH="714240" progId="AcroExch.Document.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5867400"/>
                        <a:ext cx="8445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3" name="Isosceles Triangle 52"/>
          <p:cNvSpPr>
            <a:spLocks noChangeArrowheads="1"/>
          </p:cNvSpPr>
          <p:nvPr/>
        </p:nvSpPr>
        <p:spPr bwMode="auto">
          <a:xfrm rot="5400000">
            <a:off x="4013994" y="3632994"/>
            <a:ext cx="3695700" cy="468312"/>
          </a:xfrm>
          <a:prstGeom prst="triangle">
            <a:avLst>
              <a:gd name="adj" fmla="val 50000"/>
            </a:avLst>
          </a:prstGeom>
          <a:gradFill rotWithShape="1">
            <a:gsLst>
              <a:gs pos="0">
                <a:srgbClr val="98A6FF"/>
              </a:gs>
              <a:gs pos="35001">
                <a:srgbClr val="B6BFFF"/>
              </a:gs>
              <a:gs pos="100000">
                <a:srgbClr val="E0E4FF"/>
              </a:gs>
            </a:gsLst>
            <a:lin ang="16200000" scaled="1"/>
          </a:gradFill>
          <a:ln w="9525">
            <a:solidFill>
              <a:srgbClr val="7283F9"/>
            </a:solidFill>
            <a:miter lim="800000"/>
            <a:headEnd/>
            <a:tailEnd/>
          </a:ln>
          <a:effectLst>
            <a:outerShdw blurRad="63500" dist="20000" dir="5400000" rotWithShape="0">
              <a:srgbClr val="000000">
                <a:alpha val="37999"/>
              </a:srgbClr>
            </a:outerShdw>
          </a:effectLst>
        </p:spPr>
        <p:txBody>
          <a:bodyPr anchor="ctr"/>
          <a:lstStyle/>
          <a:p>
            <a:pPr algn="ctr"/>
            <a:endParaRPr lang="en-US" sz="1200">
              <a:solidFill>
                <a:srgbClr val="000000"/>
              </a:solidFill>
              <a:latin typeface="Calibri" charset="0"/>
            </a:endParaRPr>
          </a:p>
        </p:txBody>
      </p:sp>
      <p:sp>
        <p:nvSpPr>
          <p:cNvPr id="25" name="Rounded Rectangle 24"/>
          <p:cNvSpPr/>
          <p:nvPr/>
        </p:nvSpPr>
        <p:spPr>
          <a:xfrm>
            <a:off x="322906" y="1620440"/>
            <a:ext cx="4937760" cy="340519"/>
          </a:xfrm>
          <a:prstGeom prst="roundRect">
            <a:avLst/>
          </a:prstGeom>
        </p:spPr>
        <p:style>
          <a:lnRef idx="0">
            <a:schemeClr val="accent1"/>
          </a:lnRef>
          <a:fillRef idx="3">
            <a:schemeClr val="accent1"/>
          </a:fillRef>
          <a:effectRef idx="3">
            <a:schemeClr val="accent1"/>
          </a:effectRef>
          <a:fontRef idx="minor">
            <a:schemeClr val="lt1"/>
          </a:fontRef>
        </p:style>
        <p:txBody>
          <a:bodyPr lIns="0" rIns="0"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400" b="1">
                <a:solidFill>
                  <a:srgbClr val="FFFFFF"/>
                </a:solidFill>
                <a:latin typeface="Calibri" charset="0"/>
              </a:rPr>
              <a:t>Deliverables in Release 1.0 …</a:t>
            </a:r>
          </a:p>
        </p:txBody>
      </p:sp>
      <p:sp>
        <p:nvSpPr>
          <p:cNvPr id="26" name="Rounded Rectangle 25"/>
          <p:cNvSpPr/>
          <p:nvPr/>
        </p:nvSpPr>
        <p:spPr>
          <a:xfrm>
            <a:off x="6172200" y="1600200"/>
            <a:ext cx="2667000" cy="340519"/>
          </a:xfrm>
          <a:prstGeom prst="roundRect">
            <a:avLst/>
          </a:prstGeom>
        </p:spPr>
        <p:style>
          <a:lnRef idx="0">
            <a:schemeClr val="accent1"/>
          </a:lnRef>
          <a:fillRef idx="3">
            <a:schemeClr val="accent1"/>
          </a:fillRef>
          <a:effectRef idx="3">
            <a:schemeClr val="accent1"/>
          </a:effectRef>
          <a:fontRef idx="minor">
            <a:schemeClr val="lt1"/>
          </a:fontRef>
        </p:style>
        <p:txBody>
          <a:bodyPr lIns="0" rIns="0"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400" b="1">
                <a:solidFill>
                  <a:srgbClr val="FFFFFF"/>
                </a:solidFill>
                <a:latin typeface="Calibri" charset="0"/>
              </a:rPr>
              <a:t>… are embedded in the CBM Tool</a:t>
            </a:r>
          </a:p>
        </p:txBody>
      </p:sp>
      <p:pic>
        <p:nvPicPr>
          <p:cNvPr id="1050"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5" y="4484688"/>
            <a:ext cx="1096963" cy="7731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05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9275" y="2455863"/>
            <a:ext cx="1096963" cy="76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867525" y="2057400"/>
            <a:ext cx="1524000" cy="381000"/>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User registration</a:t>
            </a:r>
          </a:p>
          <a:p>
            <a:pPr eaLnBrk="1" hangingPunct="1"/>
            <a:r>
              <a:rPr lang="en-US" sz="800">
                <a:hlinkClick r:id="rId9"/>
              </a:rPr>
              <a:t>http://9.9.149.16:8080/ASC/</a:t>
            </a:r>
          </a:p>
          <a:p>
            <a:pPr eaLnBrk="1" hangingPunct="1"/>
            <a:endParaRPr lang="en-US" sz="1000">
              <a:latin typeface="Calibri" charset="0"/>
            </a:endParaRPr>
          </a:p>
        </p:txBody>
      </p:sp>
      <p:pic>
        <p:nvPicPr>
          <p:cNvPr id="1053"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2450" y="3482975"/>
            <a:ext cx="1096963" cy="711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859588" y="3276600"/>
            <a:ext cx="1084262" cy="265113"/>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ISSI installation</a:t>
            </a:r>
            <a:endParaRPr lang="en-US" sz="1000">
              <a:latin typeface="Calibri" charset="0"/>
            </a:endParaRPr>
          </a:p>
        </p:txBody>
      </p:sp>
      <p:sp>
        <p:nvSpPr>
          <p:cNvPr id="33" name="TextBox 32"/>
          <p:cNvSpPr txBox="1"/>
          <p:nvPr/>
        </p:nvSpPr>
        <p:spPr>
          <a:xfrm>
            <a:off x="6867525" y="4248150"/>
            <a:ext cx="1066800" cy="211138"/>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Tool launch</a:t>
            </a:r>
            <a:endParaRPr lang="en-US" sz="1000">
              <a:latin typeface="Calibri" charset="0"/>
            </a:endParaRPr>
          </a:p>
        </p:txBody>
      </p:sp>
      <p:pic>
        <p:nvPicPr>
          <p:cNvPr id="105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9275" y="5580063"/>
            <a:ext cx="1096963" cy="7445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6858000" y="5356225"/>
            <a:ext cx="990600" cy="265113"/>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User Interface</a:t>
            </a:r>
            <a:endParaRPr lang="en-US" sz="1000">
              <a:latin typeface="Calibri" charset="0"/>
            </a:endParaRPr>
          </a:p>
        </p:txBody>
      </p:sp>
    </p:spTree>
    <p:extLst>
      <p:ext uri="{BB962C8B-B14F-4D97-AF65-F5344CB8AC3E}">
        <p14:creationId xmlns:p14="http://schemas.microsoft.com/office/powerpoint/2010/main" val="3019351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3200400" cy="2400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4"/>
          <p:cNvSpPr txBox="1">
            <a:spLocks noChangeArrowheads="1"/>
          </p:cNvSpPr>
          <p:nvPr/>
        </p:nvSpPr>
        <p:spPr>
          <a:xfrm>
            <a:off x="304800" y="3810000"/>
            <a:ext cx="3200400" cy="304800"/>
          </a:xfrm>
          <a:prstGeom prst="rect">
            <a:avLst/>
          </a:prstGeom>
        </p:spPr>
        <p:txBody>
          <a:bodyPr/>
          <a:lstStyle/>
          <a:p>
            <a:pPr>
              <a:defRPr/>
            </a:pPr>
            <a:r>
              <a:rPr lang="en-US" sz="1400" b="1" kern="0" dirty="0">
                <a:solidFill>
                  <a:srgbClr val="4E62FA"/>
                </a:solidFill>
                <a:latin typeface="Calibri" pitchFamily="34" charset="0"/>
                <a:ea typeface="+mj-ea"/>
                <a:cs typeface="+mj-cs"/>
              </a:rPr>
              <a:t>Outline</a:t>
            </a:r>
          </a:p>
        </p:txBody>
      </p:sp>
      <p:sp>
        <p:nvSpPr>
          <p:cNvPr id="7" name="Rectangle 5"/>
          <p:cNvSpPr txBox="1">
            <a:spLocks noChangeArrowheads="1"/>
          </p:cNvSpPr>
          <p:nvPr/>
        </p:nvSpPr>
        <p:spPr>
          <a:xfrm>
            <a:off x="304800" y="4114800"/>
            <a:ext cx="3200400" cy="2133600"/>
          </a:xfrm>
          <a:prstGeom prst="rect">
            <a:avLst/>
          </a:prstGeom>
        </p:spPr>
        <p:txBody>
          <a:bodyPr/>
          <a:lstStyle/>
          <a:p>
            <a:pPr marL="304800" indent="-304800">
              <a:spcBef>
                <a:spcPts val="200"/>
              </a:spcBef>
              <a:spcAft>
                <a:spcPts val="200"/>
              </a:spcAft>
              <a:buClr>
                <a:schemeClr val="accent1"/>
              </a:buClr>
              <a:buFont typeface="Wingdings" pitchFamily="2" charset="2"/>
              <a:buChar char="§"/>
              <a:defRPr/>
            </a:pPr>
            <a:r>
              <a:rPr lang="en-US" altLang="ko-KR" sz="1100" kern="0" dirty="0">
                <a:latin typeface="Calibri" pitchFamily="34" charset="0"/>
                <a:ea typeface="Gulim" pitchFamily="34" charset="-127"/>
                <a:cs typeface="+mn-cs"/>
              </a:rPr>
              <a:t>Asset Introduction</a:t>
            </a:r>
          </a:p>
          <a:p>
            <a:pPr marL="304800" indent="-304800">
              <a:spcBef>
                <a:spcPts val="200"/>
              </a:spcBef>
              <a:spcAft>
                <a:spcPts val="200"/>
              </a:spcAft>
              <a:buClr>
                <a:schemeClr val="accent1"/>
              </a:buClr>
              <a:buFont typeface="Wingdings" pitchFamily="2" charset="2"/>
              <a:buChar char="§"/>
              <a:defRPr/>
            </a:pPr>
            <a:r>
              <a:rPr lang="en-US" altLang="ko-KR" sz="1100" kern="0" dirty="0">
                <a:latin typeface="Calibri" pitchFamily="34" charset="0"/>
                <a:ea typeface="Gulim" pitchFamily="34" charset="-127"/>
                <a:cs typeface="+mn-cs"/>
              </a:rPr>
              <a:t>Client Engagement</a:t>
            </a:r>
          </a:p>
          <a:p>
            <a:pPr marL="304800" indent="-304800">
              <a:spcBef>
                <a:spcPts val="200"/>
              </a:spcBef>
              <a:spcAft>
                <a:spcPts val="200"/>
              </a:spcAft>
              <a:buClr>
                <a:schemeClr val="accent1"/>
              </a:buClr>
              <a:buFont typeface="Wingdings" pitchFamily="2" charset="2"/>
              <a:buChar char="§"/>
              <a:defRPr/>
            </a:pPr>
            <a:r>
              <a:rPr lang="en-US" altLang="ko-KR" sz="1100" kern="0" dirty="0">
                <a:latin typeface="Calibri" pitchFamily="34" charset="0"/>
                <a:ea typeface="Gulim" pitchFamily="34" charset="-127"/>
                <a:cs typeface="+mn-cs"/>
              </a:rPr>
              <a:t>Business Scenarios</a:t>
            </a:r>
          </a:p>
          <a:p>
            <a:pPr marL="304800" indent="-304800">
              <a:spcBef>
                <a:spcPts val="200"/>
              </a:spcBef>
              <a:spcAft>
                <a:spcPts val="200"/>
              </a:spcAft>
              <a:buClr>
                <a:schemeClr val="accent1"/>
              </a:buClr>
              <a:buFont typeface="Wingdings" pitchFamily="2" charset="2"/>
              <a:buChar char="§"/>
              <a:defRPr/>
            </a:pPr>
            <a:r>
              <a:rPr lang="en-US" altLang="ko-KR" sz="1100" kern="0" dirty="0">
                <a:latin typeface="Calibri" pitchFamily="34" charset="0"/>
                <a:ea typeface="Gulim" pitchFamily="34" charset="-127"/>
                <a:cs typeface="+mn-cs"/>
              </a:rPr>
              <a:t>Client References</a:t>
            </a:r>
          </a:p>
          <a:p>
            <a:pPr marL="304800" indent="-304800">
              <a:spcBef>
                <a:spcPts val="200"/>
              </a:spcBef>
              <a:spcAft>
                <a:spcPts val="200"/>
              </a:spcAft>
              <a:buClr>
                <a:schemeClr val="accent1"/>
              </a:buClr>
              <a:buFont typeface="Wingdings" pitchFamily="2" charset="2"/>
              <a:buChar char="§"/>
              <a:defRPr/>
            </a:pPr>
            <a:r>
              <a:rPr lang="en-US" altLang="ko-KR" sz="1100" kern="0" dirty="0">
                <a:latin typeface="Calibri" pitchFamily="34" charset="0"/>
                <a:ea typeface="Gulim" pitchFamily="34" charset="-127"/>
                <a:cs typeface="+mn-cs"/>
              </a:rPr>
              <a:t>Research Roadmap</a:t>
            </a:r>
          </a:p>
          <a:p>
            <a:pPr marL="304800" indent="-304800" eaLnBrk="0" hangingPunct="0">
              <a:spcBef>
                <a:spcPts val="200"/>
              </a:spcBef>
              <a:spcAft>
                <a:spcPts val="200"/>
              </a:spcAft>
              <a:buClr>
                <a:schemeClr val="accent1"/>
              </a:buClr>
              <a:buFont typeface="Wingdings" pitchFamily="2" charset="2"/>
              <a:buChar char="§"/>
              <a:defRPr/>
            </a:pPr>
            <a:r>
              <a:rPr lang="en-US" sz="1100" kern="0" dirty="0">
                <a:latin typeface="Calibri" pitchFamily="34" charset="0"/>
                <a:ea typeface="+mn-ea"/>
                <a:cs typeface="+mn-cs"/>
              </a:rPr>
              <a:t>Appendices</a:t>
            </a:r>
          </a:p>
          <a:p>
            <a:pPr marL="574675" lvl="1" indent="-304800" eaLnBrk="0" hangingPunct="0">
              <a:spcBef>
                <a:spcPts val="200"/>
              </a:spcBef>
              <a:spcAft>
                <a:spcPts val="200"/>
              </a:spcAft>
              <a:buClr>
                <a:schemeClr val="accent1"/>
              </a:buClr>
              <a:buSzPct val="100000"/>
              <a:buFont typeface="Calibri" pitchFamily="34" charset="0"/>
              <a:buAutoNum type="romanUcPeriod"/>
              <a:defRPr/>
            </a:pPr>
            <a:r>
              <a:rPr lang="en-US" sz="1050" kern="0" dirty="0">
                <a:latin typeface="Calibri" pitchFamily="34" charset="0"/>
                <a:ea typeface="+mn-ea"/>
                <a:cs typeface="+mn-cs"/>
              </a:rPr>
              <a:t>Content Illustrations</a:t>
            </a:r>
          </a:p>
          <a:p>
            <a:pPr marL="574675" lvl="1" indent="-304800" eaLnBrk="0" hangingPunct="0">
              <a:spcBef>
                <a:spcPts val="200"/>
              </a:spcBef>
              <a:spcAft>
                <a:spcPts val="200"/>
              </a:spcAft>
              <a:buClr>
                <a:schemeClr val="accent1"/>
              </a:buClr>
              <a:buSzPct val="100000"/>
              <a:buFont typeface="Calibri" pitchFamily="34" charset="0"/>
              <a:buAutoNum type="romanUcPeriod"/>
              <a:defRPr/>
            </a:pPr>
            <a:r>
              <a:rPr lang="en-US" sz="1050" kern="0" dirty="0">
                <a:latin typeface="Calibri" pitchFamily="34" charset="0"/>
                <a:ea typeface="+mn-ea"/>
                <a:cs typeface="+mn-cs"/>
              </a:rPr>
              <a:t>Component Business Modeling (CBM)</a:t>
            </a:r>
          </a:p>
          <a:p>
            <a:pPr marL="574675" lvl="1" indent="-304800" eaLnBrk="0" hangingPunct="0">
              <a:spcBef>
                <a:spcPts val="200"/>
              </a:spcBef>
              <a:spcAft>
                <a:spcPts val="200"/>
              </a:spcAft>
              <a:buClr>
                <a:schemeClr val="accent1"/>
              </a:buClr>
              <a:buSzPct val="100000"/>
              <a:buFont typeface="Calibri" pitchFamily="34" charset="0"/>
              <a:buAutoNum type="romanUcPeriod"/>
              <a:defRPr/>
            </a:pPr>
            <a:r>
              <a:rPr lang="en-US" sz="1050" kern="0" dirty="0">
                <a:latin typeface="Calibri" pitchFamily="34" charset="0"/>
                <a:ea typeface="+mn-ea"/>
                <a:cs typeface="+mn-cs"/>
              </a:rPr>
              <a:t>Actionable Business Architecture (ABA)</a:t>
            </a:r>
          </a:p>
        </p:txBody>
      </p:sp>
      <p:sp>
        <p:nvSpPr>
          <p:cNvPr id="12293" name="Title 7"/>
          <p:cNvSpPr>
            <a:spLocks noGrp="1"/>
          </p:cNvSpPr>
          <p:nvPr>
            <p:ph type="title"/>
          </p:nvPr>
        </p:nvSpPr>
        <p:spPr>
          <a:xfrm>
            <a:off x="304800" y="381000"/>
            <a:ext cx="8610600" cy="838200"/>
          </a:xfrm>
        </p:spPr>
        <p:txBody>
          <a:bodyPr/>
          <a:lstStyle/>
          <a:p>
            <a:pPr>
              <a:defRPr/>
            </a:pPr>
            <a:r>
              <a:rPr lang="en-US" dirty="0" smtClean="0">
                <a:solidFill>
                  <a:schemeClr val="tx2">
                    <a:lumMod val="60000"/>
                    <a:lumOff val="40000"/>
                  </a:schemeClr>
                </a:solidFill>
                <a:ea typeface="+mj-ea"/>
              </a:rPr>
              <a:t>To facilitate field adoption, a comprehensive </a:t>
            </a:r>
            <a:r>
              <a:rPr lang="en-US" dirty="0" smtClean="0">
                <a:solidFill>
                  <a:srgbClr val="C00000"/>
                </a:solidFill>
                <a:ea typeface="+mj-ea"/>
              </a:rPr>
              <a:t>Go-to-Market Guide</a:t>
            </a:r>
            <a:r>
              <a:rPr lang="en-US" dirty="0" smtClean="0">
                <a:solidFill>
                  <a:schemeClr val="tx2">
                    <a:lumMod val="60000"/>
                    <a:lumOff val="40000"/>
                  </a:schemeClr>
                </a:solidFill>
                <a:ea typeface="+mj-ea"/>
              </a:rPr>
              <a:t> was prepared</a:t>
            </a:r>
          </a:p>
        </p:txBody>
      </p:sp>
      <p:pic>
        <p:nvPicPr>
          <p:cNvPr id="186371" name="Picture 3"/>
          <p:cNvPicPr>
            <a:picLocks noChangeAspect="1" noChangeArrowheads="1"/>
          </p:cNvPicPr>
          <p:nvPr/>
        </p:nvPicPr>
        <p:blipFill>
          <a:blip r:embed="rId3"/>
          <a:srcRect/>
          <a:stretch>
            <a:fillRect/>
          </a:stretch>
        </p:blipFill>
        <p:spPr bwMode="auto">
          <a:xfrm>
            <a:off x="6278563" y="1295400"/>
            <a:ext cx="2103437" cy="1454150"/>
          </a:xfrm>
          <a:prstGeom prst="rect">
            <a:avLst/>
          </a:prstGeom>
          <a:noFill/>
          <a:ln w="9525">
            <a:solidFill>
              <a:schemeClr val="tx2">
                <a:lumMod val="60000"/>
                <a:lumOff val="40000"/>
              </a:schemeClr>
            </a:solidFill>
            <a:miter lim="800000"/>
            <a:headEnd/>
            <a:tailEnd/>
          </a:ln>
        </p:spPr>
      </p:pic>
      <p:pic>
        <p:nvPicPr>
          <p:cNvPr id="186372" name="Picture 4"/>
          <p:cNvPicPr>
            <a:picLocks noChangeAspect="1" noChangeArrowheads="1"/>
          </p:cNvPicPr>
          <p:nvPr/>
        </p:nvPicPr>
        <p:blipFill>
          <a:blip r:embed="rId4"/>
          <a:srcRect/>
          <a:stretch>
            <a:fillRect/>
          </a:stretch>
        </p:blipFill>
        <p:spPr bwMode="auto">
          <a:xfrm>
            <a:off x="6278563" y="3073400"/>
            <a:ext cx="2103437" cy="1439863"/>
          </a:xfrm>
          <a:prstGeom prst="rect">
            <a:avLst/>
          </a:prstGeom>
          <a:noFill/>
          <a:ln w="9525">
            <a:solidFill>
              <a:schemeClr val="tx2">
                <a:lumMod val="60000"/>
                <a:lumOff val="40000"/>
              </a:schemeClr>
            </a:solidFill>
            <a:miter lim="800000"/>
            <a:headEnd/>
            <a:tailEnd/>
          </a:ln>
        </p:spPr>
      </p:pic>
      <p:pic>
        <p:nvPicPr>
          <p:cNvPr id="186373" name="Picture 5"/>
          <p:cNvPicPr>
            <a:picLocks noChangeAspect="1" noChangeArrowheads="1"/>
          </p:cNvPicPr>
          <p:nvPr/>
        </p:nvPicPr>
        <p:blipFill>
          <a:blip r:embed="rId5"/>
          <a:srcRect/>
          <a:stretch>
            <a:fillRect/>
          </a:stretch>
        </p:blipFill>
        <p:spPr bwMode="auto">
          <a:xfrm>
            <a:off x="6278563" y="4876800"/>
            <a:ext cx="2103437" cy="1457325"/>
          </a:xfrm>
          <a:prstGeom prst="rect">
            <a:avLst/>
          </a:prstGeom>
          <a:noFill/>
          <a:ln w="9525">
            <a:solidFill>
              <a:schemeClr val="tx2">
                <a:lumMod val="60000"/>
                <a:lumOff val="40000"/>
              </a:schemeClr>
            </a:solidFill>
            <a:miter lim="800000"/>
            <a:headEnd/>
            <a:tailEnd/>
          </a:ln>
        </p:spPr>
      </p:pic>
      <p:sp>
        <p:nvSpPr>
          <p:cNvPr id="10" name="Isosceles Triangle 9"/>
          <p:cNvSpPr>
            <a:spLocks noChangeArrowheads="1"/>
          </p:cNvSpPr>
          <p:nvPr/>
        </p:nvSpPr>
        <p:spPr bwMode="auto">
          <a:xfrm rot="5400000">
            <a:off x="2661444" y="3632994"/>
            <a:ext cx="3695700" cy="468312"/>
          </a:xfrm>
          <a:prstGeom prst="triangle">
            <a:avLst>
              <a:gd name="adj" fmla="val 50000"/>
            </a:avLst>
          </a:prstGeom>
          <a:gradFill rotWithShape="1">
            <a:gsLst>
              <a:gs pos="0">
                <a:srgbClr val="98A6FF"/>
              </a:gs>
              <a:gs pos="35001">
                <a:srgbClr val="B6BFFF"/>
              </a:gs>
              <a:gs pos="100000">
                <a:srgbClr val="E0E4FF"/>
              </a:gs>
            </a:gsLst>
            <a:lin ang="16200000" scaled="1"/>
          </a:gradFill>
          <a:ln w="9525">
            <a:solidFill>
              <a:srgbClr val="7283F9"/>
            </a:solidFill>
            <a:miter lim="800000"/>
            <a:headEnd/>
            <a:tailEnd/>
          </a:ln>
          <a:effectLst>
            <a:outerShdw blurRad="63500" dist="20000" dir="5400000" rotWithShape="0">
              <a:srgbClr val="000000">
                <a:alpha val="37999"/>
              </a:srgbClr>
            </a:outerShdw>
          </a:effectLst>
        </p:spPr>
        <p:txBody>
          <a:bodyPr anchor="ctr"/>
          <a:lstStyle/>
          <a:p>
            <a:pPr algn="ctr"/>
            <a:endParaRPr lang="en-US" sz="1200">
              <a:solidFill>
                <a:srgbClr val="000000"/>
              </a:solidFill>
              <a:latin typeface="Calibri" charset="0"/>
            </a:endParaRPr>
          </a:p>
        </p:txBody>
      </p:sp>
      <p:sp>
        <p:nvSpPr>
          <p:cNvPr id="11" name="TextBox 10"/>
          <p:cNvSpPr txBox="1"/>
          <p:nvPr/>
        </p:nvSpPr>
        <p:spPr>
          <a:xfrm>
            <a:off x="5287963" y="1258888"/>
            <a:ext cx="914400" cy="417512"/>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Value Propositions</a:t>
            </a:r>
            <a:endParaRPr lang="en-US" sz="1000">
              <a:latin typeface="Calibri" charset="0"/>
            </a:endParaRPr>
          </a:p>
        </p:txBody>
      </p:sp>
      <p:sp>
        <p:nvSpPr>
          <p:cNvPr id="12" name="TextBox 11"/>
          <p:cNvSpPr txBox="1"/>
          <p:nvPr/>
        </p:nvSpPr>
        <p:spPr>
          <a:xfrm>
            <a:off x="5287963" y="3011488"/>
            <a:ext cx="914400" cy="417512"/>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Engagement Process</a:t>
            </a:r>
            <a:endParaRPr lang="en-US" sz="1000">
              <a:latin typeface="Calibri" charset="0"/>
            </a:endParaRPr>
          </a:p>
        </p:txBody>
      </p:sp>
      <p:sp>
        <p:nvSpPr>
          <p:cNvPr id="13" name="TextBox 12"/>
          <p:cNvSpPr txBox="1"/>
          <p:nvPr/>
        </p:nvSpPr>
        <p:spPr>
          <a:xfrm>
            <a:off x="5287963" y="4800600"/>
            <a:ext cx="914400" cy="417513"/>
          </a:xfrm>
          <a:prstGeom prst="rect">
            <a:avLst/>
          </a:prstGeom>
          <a:noFill/>
        </p:spPr>
        <p:txBody>
          <a:bodyPr lIns="45720" rIns="45720"/>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a:solidFill>
                  <a:srgbClr val="C00000"/>
                </a:solidFill>
                <a:latin typeface="Calibri" charset="0"/>
              </a:rPr>
              <a:t>Research Roadmap</a:t>
            </a:r>
            <a:endParaRPr lang="en-US" sz="1000">
              <a:latin typeface="Calibri" charset="0"/>
            </a:endParaRPr>
          </a:p>
        </p:txBody>
      </p:sp>
      <p:sp>
        <p:nvSpPr>
          <p:cNvPr id="14" name="Rectangle 13"/>
          <p:cNvSpPr/>
          <p:nvPr/>
        </p:nvSpPr>
        <p:spPr>
          <a:xfrm>
            <a:off x="228600" y="6246813"/>
            <a:ext cx="5334000" cy="214312"/>
          </a:xfrm>
          <a:prstGeom prst="rect">
            <a:avLst/>
          </a:prstGeom>
        </p:spPr>
        <p:txBody>
          <a:bodyPr>
            <a:spAutoFit/>
          </a:bodyPr>
          <a:lstStyle/>
          <a:p>
            <a:r>
              <a:rPr lang="en-US" sz="800">
                <a:latin typeface="Calibri" charset="0"/>
                <a:hlinkClick r:id="rId6"/>
              </a:rPr>
              <a:t>http://w3.ibm.com/connections/wikis/home?lang=en#/wiki/ActionableSmarterCities/page/Go-To-Market%20Guide</a:t>
            </a:r>
            <a:endParaRPr lang="en-US" sz="800">
              <a:latin typeface="Calibri" charset="0"/>
            </a:endParaRPr>
          </a:p>
        </p:txBody>
      </p:sp>
    </p:spTree>
    <p:extLst>
      <p:ext uri="{BB962C8B-B14F-4D97-AF65-F5344CB8AC3E}">
        <p14:creationId xmlns:p14="http://schemas.microsoft.com/office/powerpoint/2010/main" val="14396789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04800" y="381000"/>
            <a:ext cx="8610600" cy="928459"/>
          </a:xfrm>
        </p:spPr>
        <p:txBody>
          <a:bodyPr/>
          <a:lstStyle/>
          <a:p>
            <a:pPr>
              <a:defRPr/>
            </a:pPr>
            <a:r>
              <a:rPr lang="en-US" sz="2000" dirty="0" smtClean="0">
                <a:solidFill>
                  <a:srgbClr val="C00000"/>
                </a:solidFill>
                <a:ea typeface="+mj-ea"/>
              </a:rPr>
              <a:t>Outcome-driven business scenarios </a:t>
            </a:r>
            <a:r>
              <a:rPr lang="en-US" sz="2000" dirty="0" smtClean="0">
                <a:solidFill>
                  <a:schemeClr val="tx2">
                    <a:lumMod val="60000"/>
                    <a:lumOff val="40000"/>
                  </a:schemeClr>
                </a:solidFill>
                <a:ea typeface="+mj-ea"/>
              </a:rPr>
              <a:t>were specified to indicate how ASC assets can be used to create value by addressing specific client challenges</a:t>
            </a:r>
          </a:p>
        </p:txBody>
      </p:sp>
      <p:sp>
        <p:nvSpPr>
          <p:cNvPr id="11" name="Rounded Rectangle 10"/>
          <p:cNvSpPr/>
          <p:nvPr/>
        </p:nvSpPr>
        <p:spPr>
          <a:xfrm>
            <a:off x="1082040" y="1524000"/>
            <a:ext cx="3108960"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rgbClr val="FFFFFF"/>
                </a:solidFill>
                <a:latin typeface="Calibri"/>
              </a:rPr>
              <a:t>Strategy</a:t>
            </a:r>
          </a:p>
        </p:txBody>
      </p:sp>
      <p:sp>
        <p:nvSpPr>
          <p:cNvPr id="12" name="Rounded Rectangle 11"/>
          <p:cNvSpPr/>
          <p:nvPr/>
        </p:nvSpPr>
        <p:spPr>
          <a:xfrm>
            <a:off x="1082040" y="3505200"/>
            <a:ext cx="3108960"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rgbClr val="FFFFFF"/>
                </a:solidFill>
                <a:latin typeface="Calibri"/>
              </a:rPr>
              <a:t>Performance</a:t>
            </a:r>
          </a:p>
        </p:txBody>
      </p:sp>
      <p:sp>
        <p:nvSpPr>
          <p:cNvPr id="13" name="Rounded Rectangle 12"/>
          <p:cNvSpPr/>
          <p:nvPr/>
        </p:nvSpPr>
        <p:spPr>
          <a:xfrm>
            <a:off x="4861560" y="1524000"/>
            <a:ext cx="3108960"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rgbClr val="FFFFFF"/>
                </a:solidFill>
                <a:latin typeface="Calibri"/>
              </a:rPr>
              <a:t>Emerging Practices</a:t>
            </a:r>
          </a:p>
        </p:txBody>
      </p:sp>
      <p:sp>
        <p:nvSpPr>
          <p:cNvPr id="14" name="Rounded Rectangle 13"/>
          <p:cNvSpPr/>
          <p:nvPr/>
        </p:nvSpPr>
        <p:spPr>
          <a:xfrm>
            <a:off x="4892040" y="3505200"/>
            <a:ext cx="3108960" cy="45720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rgbClr val="FFFFFF"/>
                </a:solidFill>
                <a:latin typeface="Calibri"/>
              </a:rPr>
              <a:t>Alignment</a:t>
            </a:r>
          </a:p>
        </p:txBody>
      </p:sp>
      <p:sp>
        <p:nvSpPr>
          <p:cNvPr id="16399" name="TextBox 14"/>
          <p:cNvSpPr txBox="1">
            <a:spLocks noChangeArrowheads="1"/>
          </p:cNvSpPr>
          <p:nvPr/>
        </p:nvSpPr>
        <p:spPr bwMode="auto">
          <a:xfrm>
            <a:off x="1066800" y="2057400"/>
            <a:ext cx="3108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227013" indent="-227013"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300"/>
              </a:spcBef>
              <a:spcAft>
                <a:spcPts val="300"/>
              </a:spcAft>
              <a:buFont typeface="Wingdings" charset="0"/>
              <a:buChar char="Ø"/>
            </a:pPr>
            <a:r>
              <a:rPr lang="en-US" sz="1200" b="1">
                <a:solidFill>
                  <a:srgbClr val="000000"/>
                </a:solidFill>
                <a:latin typeface="Calibri" charset="0"/>
              </a:rPr>
              <a:t>Understand City Ecosystem</a:t>
            </a:r>
          </a:p>
          <a:p>
            <a:pPr eaLnBrk="1" hangingPunct="1">
              <a:spcBef>
                <a:spcPts val="300"/>
              </a:spcBef>
              <a:spcAft>
                <a:spcPts val="300"/>
              </a:spcAft>
              <a:buFont typeface="Wingdings" charset="0"/>
              <a:buChar char="Ø"/>
            </a:pPr>
            <a:r>
              <a:rPr lang="en-US" sz="1200" b="1">
                <a:solidFill>
                  <a:srgbClr val="C00000"/>
                </a:solidFill>
                <a:latin typeface="Calibri" charset="0"/>
              </a:rPr>
              <a:t>Make City Smarter</a:t>
            </a:r>
          </a:p>
          <a:p>
            <a:pPr eaLnBrk="1" hangingPunct="1">
              <a:spcBef>
                <a:spcPts val="300"/>
              </a:spcBef>
              <a:spcAft>
                <a:spcPts val="300"/>
              </a:spcAft>
              <a:buFont typeface="Wingdings" charset="0"/>
              <a:buChar char="Ø"/>
            </a:pPr>
            <a:r>
              <a:rPr lang="en-US" sz="1200" b="1">
                <a:solidFill>
                  <a:srgbClr val="000000"/>
                </a:solidFill>
                <a:latin typeface="Calibri" charset="0"/>
              </a:rPr>
              <a:t>Improve Quality of Living</a:t>
            </a:r>
          </a:p>
          <a:p>
            <a:pPr eaLnBrk="1" hangingPunct="1">
              <a:spcBef>
                <a:spcPts val="300"/>
              </a:spcBef>
              <a:spcAft>
                <a:spcPts val="300"/>
              </a:spcAft>
              <a:buFont typeface="Wingdings" charset="0"/>
              <a:buChar char="Ø"/>
            </a:pPr>
            <a:r>
              <a:rPr lang="en-US" sz="1200" b="1">
                <a:solidFill>
                  <a:srgbClr val="000000"/>
                </a:solidFill>
                <a:latin typeface="Calibri" charset="0"/>
              </a:rPr>
              <a:t>Facilitate Cost-Take-Out</a:t>
            </a:r>
          </a:p>
          <a:p>
            <a:pPr eaLnBrk="1" hangingPunct="1">
              <a:spcBef>
                <a:spcPts val="300"/>
              </a:spcBef>
              <a:spcAft>
                <a:spcPts val="300"/>
              </a:spcAft>
              <a:buFont typeface="Wingdings" charset="0"/>
              <a:buChar char="Ø"/>
            </a:pPr>
            <a:r>
              <a:rPr lang="en-US" sz="1200" b="1">
                <a:solidFill>
                  <a:srgbClr val="000000"/>
                </a:solidFill>
                <a:latin typeface="Calibri" charset="0"/>
              </a:rPr>
              <a:t>Promote Economic Development</a:t>
            </a:r>
          </a:p>
        </p:txBody>
      </p:sp>
      <p:sp>
        <p:nvSpPr>
          <p:cNvPr id="16400" name="TextBox 15"/>
          <p:cNvSpPr txBox="1">
            <a:spLocks noChangeArrowheads="1"/>
          </p:cNvSpPr>
          <p:nvPr/>
        </p:nvSpPr>
        <p:spPr bwMode="auto">
          <a:xfrm>
            <a:off x="4845050" y="2057400"/>
            <a:ext cx="31099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227013" indent="-227013"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300"/>
              </a:spcBef>
              <a:spcAft>
                <a:spcPts val="300"/>
              </a:spcAft>
              <a:buFont typeface="Wingdings" charset="0"/>
              <a:buChar char="Ø"/>
            </a:pPr>
            <a:r>
              <a:rPr lang="en-US" sz="1200" b="1">
                <a:solidFill>
                  <a:srgbClr val="000000"/>
                </a:solidFill>
                <a:latin typeface="Calibri" charset="0"/>
              </a:rPr>
              <a:t>Determine Sourcing Model</a:t>
            </a:r>
          </a:p>
          <a:p>
            <a:pPr eaLnBrk="1" hangingPunct="1">
              <a:spcBef>
                <a:spcPts val="300"/>
              </a:spcBef>
              <a:spcAft>
                <a:spcPts val="300"/>
              </a:spcAft>
              <a:buFont typeface="Wingdings" charset="0"/>
              <a:buChar char="Ø"/>
            </a:pPr>
            <a:r>
              <a:rPr lang="en-US" sz="1200" b="1">
                <a:solidFill>
                  <a:srgbClr val="000000"/>
                </a:solidFill>
                <a:latin typeface="Calibri" charset="0"/>
              </a:rPr>
              <a:t>Adopt Cloud Computing</a:t>
            </a:r>
          </a:p>
          <a:p>
            <a:pPr eaLnBrk="1" hangingPunct="1">
              <a:spcBef>
                <a:spcPts val="300"/>
              </a:spcBef>
              <a:spcAft>
                <a:spcPts val="300"/>
              </a:spcAft>
              <a:buFont typeface="Wingdings" charset="0"/>
              <a:buChar char="Ø"/>
            </a:pPr>
            <a:r>
              <a:rPr lang="en-US" sz="1200" b="1">
                <a:solidFill>
                  <a:srgbClr val="000000"/>
                </a:solidFill>
                <a:latin typeface="Calibri" charset="0"/>
              </a:rPr>
              <a:t>Leverage City-Wide Shared Services</a:t>
            </a:r>
          </a:p>
          <a:p>
            <a:pPr eaLnBrk="1" hangingPunct="1">
              <a:spcBef>
                <a:spcPts val="300"/>
              </a:spcBef>
              <a:spcAft>
                <a:spcPts val="300"/>
              </a:spcAft>
              <a:buFont typeface="Wingdings" charset="0"/>
              <a:buChar char="Ø"/>
            </a:pPr>
            <a:r>
              <a:rPr lang="en-US" sz="1200" b="1">
                <a:solidFill>
                  <a:srgbClr val="000000"/>
                </a:solidFill>
                <a:latin typeface="Calibri" charset="0"/>
              </a:rPr>
              <a:t>Leverage Regional Shared Services</a:t>
            </a:r>
          </a:p>
        </p:txBody>
      </p:sp>
      <p:sp>
        <p:nvSpPr>
          <p:cNvPr id="16401" name="TextBox 16"/>
          <p:cNvSpPr txBox="1">
            <a:spLocks noChangeArrowheads="1"/>
          </p:cNvSpPr>
          <p:nvPr/>
        </p:nvSpPr>
        <p:spPr bwMode="auto">
          <a:xfrm>
            <a:off x="4876800" y="4038600"/>
            <a:ext cx="3108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227013" indent="-227013"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300"/>
              </a:spcBef>
              <a:spcAft>
                <a:spcPts val="300"/>
              </a:spcAft>
              <a:buFont typeface="Wingdings" charset="0"/>
              <a:buChar char="Ø"/>
            </a:pPr>
            <a:r>
              <a:rPr lang="en-US" sz="1200" b="1">
                <a:solidFill>
                  <a:srgbClr val="000000"/>
                </a:solidFill>
                <a:latin typeface="Calibri" charset="0"/>
              </a:rPr>
              <a:t>Rationalize Initiative Portfolio</a:t>
            </a:r>
          </a:p>
          <a:p>
            <a:pPr eaLnBrk="1" hangingPunct="1">
              <a:spcBef>
                <a:spcPts val="300"/>
              </a:spcBef>
              <a:spcAft>
                <a:spcPts val="300"/>
              </a:spcAft>
              <a:buFont typeface="Wingdings" charset="0"/>
              <a:buChar char="Ø"/>
            </a:pPr>
            <a:r>
              <a:rPr lang="en-US" sz="1200" b="1">
                <a:solidFill>
                  <a:srgbClr val="000000"/>
                </a:solidFill>
                <a:latin typeface="Calibri" charset="0"/>
              </a:rPr>
              <a:t>Restructure Application Portfolio</a:t>
            </a:r>
          </a:p>
          <a:p>
            <a:pPr eaLnBrk="1" hangingPunct="1">
              <a:spcBef>
                <a:spcPts val="300"/>
              </a:spcBef>
              <a:spcAft>
                <a:spcPts val="300"/>
              </a:spcAft>
              <a:buFont typeface="Wingdings" charset="0"/>
              <a:buChar char="Ø"/>
            </a:pPr>
            <a:r>
              <a:rPr lang="en-US" sz="1200" b="1">
                <a:solidFill>
                  <a:srgbClr val="000000"/>
                </a:solidFill>
                <a:latin typeface="Calibri" charset="0"/>
              </a:rPr>
              <a:t>Cope with Growth</a:t>
            </a:r>
          </a:p>
          <a:p>
            <a:pPr eaLnBrk="1" hangingPunct="1">
              <a:spcBef>
                <a:spcPts val="300"/>
              </a:spcBef>
              <a:spcAft>
                <a:spcPts val="300"/>
              </a:spcAft>
              <a:buFont typeface="Wingdings" charset="0"/>
              <a:buChar char="Ø"/>
            </a:pPr>
            <a:r>
              <a:rPr lang="en-US" sz="1200" b="1">
                <a:solidFill>
                  <a:srgbClr val="000000"/>
                </a:solidFill>
                <a:latin typeface="Calibri" charset="0"/>
              </a:rPr>
              <a:t>Establish Urbanization Framework</a:t>
            </a:r>
          </a:p>
        </p:txBody>
      </p:sp>
      <p:sp>
        <p:nvSpPr>
          <p:cNvPr id="16402" name="TextBox 17"/>
          <p:cNvSpPr txBox="1">
            <a:spLocks noChangeArrowheads="1"/>
          </p:cNvSpPr>
          <p:nvPr/>
        </p:nvSpPr>
        <p:spPr bwMode="auto">
          <a:xfrm>
            <a:off x="1082675" y="4038600"/>
            <a:ext cx="3108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227013" indent="-227013"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ts val="300"/>
              </a:spcBef>
              <a:spcAft>
                <a:spcPts val="300"/>
              </a:spcAft>
              <a:buFont typeface="Wingdings" charset="0"/>
              <a:buChar char="Ø"/>
            </a:pPr>
            <a:r>
              <a:rPr lang="en-US" sz="1200" b="1">
                <a:solidFill>
                  <a:srgbClr val="000000"/>
                </a:solidFill>
                <a:latin typeface="Calibri" charset="0"/>
              </a:rPr>
              <a:t>Measure City Performance</a:t>
            </a:r>
          </a:p>
          <a:p>
            <a:pPr eaLnBrk="1" hangingPunct="1">
              <a:spcBef>
                <a:spcPts val="300"/>
              </a:spcBef>
              <a:spcAft>
                <a:spcPts val="300"/>
              </a:spcAft>
              <a:buFont typeface="Wingdings" charset="0"/>
              <a:buChar char="Ø"/>
            </a:pPr>
            <a:r>
              <a:rPr lang="en-US" sz="1200" b="1">
                <a:solidFill>
                  <a:srgbClr val="000000"/>
                </a:solidFill>
                <a:latin typeface="Calibri" charset="0"/>
              </a:rPr>
              <a:t>Benchmark City Performance</a:t>
            </a:r>
          </a:p>
          <a:p>
            <a:pPr eaLnBrk="1" hangingPunct="1">
              <a:spcBef>
                <a:spcPts val="300"/>
              </a:spcBef>
              <a:spcAft>
                <a:spcPts val="300"/>
              </a:spcAft>
              <a:buFont typeface="Wingdings" charset="0"/>
              <a:buChar char="Ø"/>
            </a:pPr>
            <a:r>
              <a:rPr lang="en-US" sz="1200" b="1">
                <a:solidFill>
                  <a:srgbClr val="000000"/>
                </a:solidFill>
                <a:latin typeface="Calibri" charset="0"/>
              </a:rPr>
              <a:t>Improve City Performance</a:t>
            </a:r>
          </a:p>
          <a:p>
            <a:pPr eaLnBrk="1" hangingPunct="1">
              <a:spcBef>
                <a:spcPts val="300"/>
              </a:spcBef>
              <a:spcAft>
                <a:spcPts val="300"/>
              </a:spcAft>
              <a:buFont typeface="Wingdings" charset="0"/>
              <a:buChar char="Ø"/>
            </a:pPr>
            <a:r>
              <a:rPr lang="en-US" sz="1200" b="1">
                <a:solidFill>
                  <a:srgbClr val="000000"/>
                </a:solidFill>
                <a:latin typeface="Calibri" charset="0"/>
              </a:rPr>
              <a:t>Improve Capability Maturity</a:t>
            </a:r>
          </a:p>
        </p:txBody>
      </p:sp>
      <p:sp>
        <p:nvSpPr>
          <p:cNvPr id="19" name="Text Box 5"/>
          <p:cNvSpPr txBox="1">
            <a:spLocks noChangeArrowheads="1"/>
          </p:cNvSpPr>
          <p:nvPr/>
        </p:nvSpPr>
        <p:spPr bwMode="auto">
          <a:xfrm>
            <a:off x="609600" y="5354638"/>
            <a:ext cx="8001000" cy="104616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i="1" u="sng">
                <a:solidFill>
                  <a:srgbClr val="C00000"/>
                </a:solidFill>
                <a:latin typeface="Calibri" charset="0"/>
              </a:rPr>
              <a:t>Notes:</a:t>
            </a:r>
            <a:endParaRPr lang="en-US" sz="1400" b="1" i="1">
              <a:solidFill>
                <a:srgbClr val="C00000"/>
              </a:solidFill>
              <a:latin typeface="Calibri" charset="0"/>
            </a:endParaRPr>
          </a:p>
          <a:p>
            <a:pPr eaLnBrk="1" hangingPunct="1">
              <a:buFont typeface="Calibri" charset="0"/>
              <a:buAutoNum type="arabicPeriod"/>
            </a:pPr>
            <a:r>
              <a:rPr lang="en-US" sz="1200">
                <a:solidFill>
                  <a:srgbClr val="000000"/>
                </a:solidFill>
                <a:latin typeface="Calibri" charset="0"/>
              </a:rPr>
              <a:t>The choice of business scenarios varies from city to city, from country to country, and even from time to time, depending on the extent of urbanization of the city and its particular needs and preferences thanks to social and economic factors.</a:t>
            </a:r>
          </a:p>
          <a:p>
            <a:pPr eaLnBrk="1" hangingPunct="1">
              <a:buFont typeface="Calibri" charset="0"/>
              <a:buAutoNum type="arabicPeriod"/>
            </a:pPr>
            <a:r>
              <a:rPr lang="en-US" sz="1200">
                <a:solidFill>
                  <a:srgbClr val="000000"/>
                </a:solidFill>
                <a:latin typeface="Calibri" charset="0"/>
              </a:rPr>
              <a:t>Multiple business scenarios can be bundled into a single engagement </a:t>
            </a:r>
            <a:r>
              <a:rPr lang="en-US" sz="1000">
                <a:solidFill>
                  <a:srgbClr val="000000"/>
                </a:solidFill>
                <a:latin typeface="Calibri" charset="0"/>
              </a:rPr>
              <a:t>(e.g. Make City Smarter &amp; Determine Sourcing Model)</a:t>
            </a:r>
            <a:r>
              <a:rPr lang="en-US" sz="1200">
                <a:solidFill>
                  <a:srgbClr val="000000"/>
                </a:solidFill>
                <a:latin typeface="Calibri" charset="0"/>
              </a:rPr>
              <a:t>.</a:t>
            </a:r>
          </a:p>
          <a:p>
            <a:pPr eaLnBrk="1" hangingPunct="1">
              <a:buFont typeface="Calibri" charset="0"/>
              <a:buAutoNum type="arabicPeriod"/>
            </a:pPr>
            <a:r>
              <a:rPr lang="en-US" sz="1200">
                <a:solidFill>
                  <a:srgbClr val="000000"/>
                </a:solidFill>
                <a:latin typeface="Calibri" charset="0"/>
              </a:rPr>
              <a:t>The above list is for illustration purpose; it is by no means exhaustive.  Suggestions for new scenarios are most welcome.</a:t>
            </a:r>
          </a:p>
        </p:txBody>
      </p:sp>
    </p:spTree>
    <p:extLst>
      <p:ext uri="{BB962C8B-B14F-4D97-AF65-F5344CB8AC3E}">
        <p14:creationId xmlns:p14="http://schemas.microsoft.com/office/powerpoint/2010/main" val="2778356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04800" y="381000"/>
            <a:ext cx="8534400" cy="549275"/>
          </a:xfrm>
        </p:spPr>
        <p:txBody>
          <a:bodyPr/>
          <a:lstStyle/>
          <a:p>
            <a:pPr>
              <a:defRPr/>
            </a:pPr>
            <a:r>
              <a:rPr lang="en-US" dirty="0" smtClean="0">
                <a:ea typeface="+mj-ea"/>
              </a:rPr>
              <a:t>Example: Make City Smarter </a:t>
            </a:r>
            <a:r>
              <a:rPr lang="en-US" sz="1800" dirty="0" smtClean="0">
                <a:solidFill>
                  <a:schemeClr val="tx2">
                    <a:lumMod val="40000"/>
                    <a:lumOff val="60000"/>
                  </a:schemeClr>
                </a:solidFill>
                <a:ea typeface="+mj-ea"/>
              </a:rPr>
              <a:t>(with IBM Solutions)</a:t>
            </a:r>
          </a:p>
        </p:txBody>
      </p:sp>
      <p:sp>
        <p:nvSpPr>
          <p:cNvPr id="4" name="Rectangle 3"/>
          <p:cNvSpPr/>
          <p:nvPr/>
        </p:nvSpPr>
        <p:spPr>
          <a:xfrm>
            <a:off x="320675" y="923925"/>
            <a:ext cx="8594725" cy="274638"/>
          </a:xfrm>
          <a:prstGeom prst="rect">
            <a:avLst/>
          </a:prstGeom>
          <a:solidFill>
            <a:schemeClr val="accent1"/>
          </a:solidFill>
          <a:ln w="19050">
            <a:solidFill>
              <a:schemeClr val="accent1"/>
            </a:solidFill>
          </a:ln>
        </p:spPr>
        <p:txBody>
          <a:bodyPr anchor="ctr"/>
          <a:lstStyle/>
          <a:p>
            <a:pPr algn="ctr">
              <a:defRPr/>
            </a:pPr>
            <a:r>
              <a:rPr lang="en-US" sz="1400" b="1" dirty="0">
                <a:solidFill>
                  <a:schemeClr val="bg1"/>
                </a:solidFill>
                <a:latin typeface="+mj-lt"/>
                <a:ea typeface="+mn-ea"/>
                <a:cs typeface="Arial" pitchFamily="34" charset="0"/>
              </a:rPr>
              <a:t>Narratives from city leadership</a:t>
            </a:r>
          </a:p>
        </p:txBody>
      </p:sp>
      <p:sp>
        <p:nvSpPr>
          <p:cNvPr id="17412" name="Rectangle 6"/>
          <p:cNvSpPr>
            <a:spLocks noChangeArrowheads="1"/>
          </p:cNvSpPr>
          <p:nvPr/>
        </p:nvSpPr>
        <p:spPr bwMode="auto">
          <a:xfrm>
            <a:off x="320675" y="1209675"/>
            <a:ext cx="8594725" cy="1096963"/>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p>
            <a:pPr marL="228600" indent="-228600">
              <a:buFont typeface="Wingdings" charset="0"/>
              <a:buChar char="Ø"/>
            </a:pPr>
            <a:r>
              <a:rPr lang="en-US" sz="1400" b="1">
                <a:latin typeface="Calibri" charset="0"/>
              </a:rPr>
              <a:t>We like IBM</a:t>
            </a:r>
            <a:r>
              <a:rPr lang="ja-JP" altLang="en-US" sz="1400" b="1">
                <a:latin typeface="Calibri" charset="0"/>
              </a:rPr>
              <a:t>’</a:t>
            </a:r>
            <a:r>
              <a:rPr lang="en-US" sz="1400" b="1">
                <a:latin typeface="Calibri" charset="0"/>
              </a:rPr>
              <a:t>s Smarter Cities propositions and would like to take them forward in our city.</a:t>
            </a:r>
          </a:p>
          <a:p>
            <a:pPr marL="228600" indent="-228600">
              <a:buFont typeface="Arial" charset="0"/>
              <a:buChar char="•"/>
            </a:pPr>
            <a:r>
              <a:rPr lang="en-US" sz="1200">
                <a:latin typeface="Calibri" charset="0"/>
              </a:rPr>
              <a:t>Which areas in the city should we focus on to make them smarter?</a:t>
            </a:r>
          </a:p>
          <a:p>
            <a:pPr marL="228600" indent="-228600">
              <a:buFont typeface="Arial" charset="0"/>
              <a:buChar char="•"/>
            </a:pPr>
            <a:r>
              <a:rPr lang="en-US" sz="1200">
                <a:latin typeface="Calibri" charset="0"/>
              </a:rPr>
              <a:t>What level of smartness is our city in these areas?</a:t>
            </a:r>
          </a:p>
          <a:p>
            <a:pPr marL="228600" indent="-228600">
              <a:buFont typeface="Arial" charset="0"/>
              <a:buChar char="•"/>
            </a:pPr>
            <a:r>
              <a:rPr lang="en-US" sz="1200">
                <a:latin typeface="Calibri" charset="0"/>
              </a:rPr>
              <a:t>Where does our city stand in comparison to our desired level and/or the level of other cities?</a:t>
            </a:r>
          </a:p>
          <a:p>
            <a:pPr marL="228600" indent="-228600">
              <a:buFont typeface="Arial" charset="0"/>
              <a:buChar char="•"/>
            </a:pPr>
            <a:r>
              <a:rPr lang="en-US" sz="1200">
                <a:latin typeface="Calibri" charset="0"/>
              </a:rPr>
              <a:t>How can we address the gaps? How can IBM solutions help? How does the transition roadmap look like?</a:t>
            </a:r>
          </a:p>
        </p:txBody>
      </p:sp>
      <p:graphicFrame>
        <p:nvGraphicFramePr>
          <p:cNvPr id="10" name="Group 42"/>
          <p:cNvGraphicFramePr>
            <a:graphicFrameLocks noGrp="1"/>
          </p:cNvGraphicFramePr>
          <p:nvPr/>
        </p:nvGraphicFramePr>
        <p:xfrm>
          <a:off x="304800" y="2438400"/>
          <a:ext cx="8610600" cy="3962401"/>
        </p:xfrm>
        <a:graphic>
          <a:graphicData uri="http://schemas.openxmlformats.org/drawingml/2006/table">
            <a:tbl>
              <a:tblPr/>
              <a:tblGrid>
                <a:gridCol w="4343400"/>
                <a:gridCol w="2057400"/>
                <a:gridCol w="2209800"/>
              </a:tblGrid>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onstantia" charset="0"/>
                          <a:ea typeface="ＭＳ Ｐゴシック" charset="0"/>
                          <a:cs typeface="Arial" charset="0"/>
                        </a:rPr>
                        <a:t>Engagement Steps</a:t>
                      </a:r>
                    </a:p>
                  </a:txBody>
                  <a:tcPr marL="45720" marR="45720" horzOverflow="overflow">
                    <a:lnL w="12700" cap="flat" cmpd="sng" algn="ctr">
                      <a:solidFill>
                        <a:schemeClr val="tx2"/>
                      </a:solid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onstantia" charset="0"/>
                          <a:ea typeface="ＭＳ Ｐゴシック" charset="0"/>
                          <a:cs typeface="Arial" charset="0"/>
                        </a:rPr>
                        <a:t>Deliverables</a:t>
                      </a:r>
                    </a:p>
                  </a:txBody>
                  <a:tcPr marL="45720" marR="45720" horzOverflow="overflow">
                    <a:lnL>
                      <a:noFill/>
                    </a:lnL>
                    <a:lnR>
                      <a:noFill/>
                    </a:lnR>
                    <a:lnT w="12700" cap="flat" cmpd="sng" algn="ctr">
                      <a:solidFill>
                        <a:schemeClr val="tx2"/>
                      </a:solidFill>
                      <a:prstDash val="solid"/>
                      <a:round/>
                      <a:headEnd type="none" w="med" len="med"/>
                      <a:tailEnd type="none" w="med" len="med"/>
                    </a:lnT>
                    <a:lnB>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onstantia" charset="0"/>
                          <a:ea typeface="ＭＳ Ｐゴシック" charset="0"/>
                          <a:cs typeface="Arial" charset="0"/>
                        </a:rPr>
                        <a:t>Notes</a:t>
                      </a:r>
                    </a:p>
                  </a:txBody>
                  <a:tcPr marL="45720" marR="45720" horzOverflow="overflow">
                    <a:lnL>
                      <a:noFill/>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a:noFill/>
                    </a:lnB>
                    <a:lnTlToBr>
                      <a:noFill/>
                    </a:lnTlToBr>
                    <a:lnBlToTr>
                      <a:noFill/>
                    </a:lnBlToTr>
                    <a:solidFill>
                      <a:schemeClr val="accent1"/>
                    </a:solidFill>
                  </a:tcPr>
                </a:tc>
              </a:tr>
              <a:tr h="452438">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C00000"/>
                          </a:solidFill>
                          <a:effectLst/>
                          <a:latin typeface="Constantia" charset="0"/>
                          <a:ea typeface="ＭＳ Ｐゴシック" charset="0"/>
                          <a:cs typeface="Arial" charset="0"/>
                        </a:rPr>
                        <a:t>Customize the ASC template </a:t>
                      </a:r>
                      <a:r>
                        <a:rPr kumimoji="0" lang="en-US" sz="1000" b="1" i="1" u="none" strike="noStrike" cap="none" normalizeH="0" baseline="0">
                          <a:ln>
                            <a:noFill/>
                          </a:ln>
                          <a:solidFill>
                            <a:srgbClr val="000000"/>
                          </a:solidFill>
                          <a:effectLst/>
                          <a:latin typeface="Constantia" charset="0"/>
                          <a:ea typeface="ＭＳ Ｐゴシック" charset="0"/>
                          <a:cs typeface="Arial" charset="0"/>
                        </a:rPr>
                        <a:t>to the client</a:t>
                      </a:r>
                      <a:r>
                        <a:rPr kumimoji="0" lang="ja-JP" altLang="en-US" sz="1000" b="1" i="1" u="none" strike="noStrike" cap="none" normalizeH="0" baseline="0">
                          <a:ln>
                            <a:noFill/>
                          </a:ln>
                          <a:solidFill>
                            <a:srgbClr val="000000"/>
                          </a:solidFill>
                          <a:effectLst/>
                          <a:latin typeface="Constantia" charset="0"/>
                          <a:ea typeface="ＭＳ Ｐゴシック" charset="0"/>
                          <a:cs typeface="Arial" charset="0"/>
                        </a:rPr>
                        <a:t>’</a:t>
                      </a:r>
                      <a:r>
                        <a:rPr kumimoji="0" lang="en-US" sz="1000" b="1" i="1" u="none" strike="noStrike" cap="none" normalizeH="0" baseline="0">
                          <a:ln>
                            <a:noFill/>
                          </a:ln>
                          <a:solidFill>
                            <a:srgbClr val="000000"/>
                          </a:solidFill>
                          <a:effectLst/>
                          <a:latin typeface="Constantia" charset="0"/>
                          <a:ea typeface="ＭＳ Ｐゴシック" charset="0"/>
                          <a:cs typeface="Arial" charset="0"/>
                        </a:rPr>
                        <a:t>s own situation and preference, including component names and descriptions.</a:t>
                      </a:r>
                    </a:p>
                  </a:txBody>
                  <a:tcPr marL="45720" marR="45720"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rgbClr val="D6DAFD"/>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Customized </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City Model</a:t>
                      </a:r>
                    </a:p>
                  </a:txBody>
                  <a:tcPr marL="45720" marR="45720" horzOverflow="overflow">
                    <a:lnL>
                      <a:noFill/>
                    </a:lnL>
                    <a:lnR>
                      <a:noFill/>
                    </a:lnR>
                    <a:lnT>
                      <a:noFill/>
                    </a:lnT>
                    <a:lnB>
                      <a:noFill/>
                    </a:lnB>
                    <a:lnTlToBr>
                      <a:noFill/>
                    </a:lnTlToBr>
                    <a:lnBlToTr>
                      <a:noFill/>
                    </a:lnBlToTr>
                    <a:solidFill>
                      <a:srgbClr val="D6DAFD"/>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ASC template</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Client interviews and workshops</a:t>
                      </a:r>
                    </a:p>
                  </a:txBody>
                  <a:tcPr marL="45720" marR="45720"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rgbClr val="D6DAFD"/>
                    </a:solidFill>
                  </a:tcPr>
                </a:tc>
              </a:tr>
              <a:tr h="625475">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000000"/>
                          </a:solidFill>
                          <a:effectLst/>
                          <a:latin typeface="Constantia" charset="0"/>
                          <a:ea typeface="ＭＳ Ｐゴシック" charset="0"/>
                          <a:cs typeface="Arial" charset="0"/>
                        </a:rPr>
                        <a:t>Create a View based on the city model to classify the components according to their </a:t>
                      </a:r>
                      <a:r>
                        <a:rPr kumimoji="0" lang="en-US" sz="1000" b="1" i="1" u="none" strike="noStrike" cap="none" normalizeH="0" baseline="0">
                          <a:ln>
                            <a:noFill/>
                          </a:ln>
                          <a:solidFill>
                            <a:srgbClr val="C00000"/>
                          </a:solidFill>
                          <a:effectLst/>
                          <a:latin typeface="Constantia" charset="0"/>
                          <a:ea typeface="ＭＳ Ｐゴシック" charset="0"/>
                          <a:cs typeface="Arial" charset="0"/>
                        </a:rPr>
                        <a:t>relevance to Smarter Cities propositions</a:t>
                      </a:r>
                      <a:r>
                        <a:rPr kumimoji="0" lang="en-US" sz="1000" b="1" i="1" u="none" strike="noStrike" cap="none" normalizeH="0" baseline="0">
                          <a:ln>
                            <a:noFill/>
                          </a:ln>
                          <a:solidFill>
                            <a:srgbClr val="000000"/>
                          </a:solidFill>
                          <a:effectLst/>
                          <a:latin typeface="Constantia" charset="0"/>
                          <a:ea typeface="ＭＳ Ｐゴシック" charset="0"/>
                          <a:cs typeface="Arial" charset="0"/>
                        </a:rPr>
                        <a:t> (e.g. 3 categories: critical, important, nice-to-have)</a:t>
                      </a:r>
                    </a:p>
                  </a:txBody>
                  <a:tcPr marL="45720" marR="45720"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rgbClr val="ECEDFE"/>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Smartness</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Relevance View</a:t>
                      </a:r>
                    </a:p>
                  </a:txBody>
                  <a:tcPr marL="45720" marR="45720" horzOverflow="overflow">
                    <a:lnL>
                      <a:noFill/>
                    </a:lnL>
                    <a:lnR>
                      <a:noFill/>
                    </a:lnR>
                    <a:lnT>
                      <a:noFill/>
                    </a:lnT>
                    <a:lnB>
                      <a:noFill/>
                    </a:lnB>
                    <a:lnTlToBr>
                      <a:noFill/>
                    </a:lnTlToBr>
                    <a:lnBlToTr>
                      <a:noFill/>
                    </a:lnBlToTr>
                    <a:solidFill>
                      <a:srgbClr val="ECEDFE"/>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Smarter Cities propositions are based on the 3Is: instrumented, interconnected, intelligent</a:t>
                      </a:r>
                    </a:p>
                  </a:txBody>
                  <a:tcPr marL="45720" marR="45720"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rgbClr val="ECEDFE"/>
                    </a:solidFill>
                  </a:tcPr>
                </a:tc>
              </a:tr>
              <a:tr h="800100">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000000"/>
                          </a:solidFill>
                          <a:effectLst/>
                          <a:latin typeface="Constantia" charset="0"/>
                          <a:ea typeface="ＭＳ Ｐゴシック" charset="0"/>
                          <a:cs typeface="Arial" charset="0"/>
                        </a:rPr>
                        <a:t>Assess each component</a:t>
                      </a:r>
                      <a:r>
                        <a:rPr kumimoji="0" lang="ja-JP" altLang="en-US" sz="1000" b="1" i="1" u="none" strike="noStrike" cap="none" normalizeH="0" baseline="0">
                          <a:ln>
                            <a:noFill/>
                          </a:ln>
                          <a:solidFill>
                            <a:srgbClr val="000000"/>
                          </a:solidFill>
                          <a:effectLst/>
                          <a:latin typeface="Constantia" charset="0"/>
                          <a:ea typeface="ＭＳ Ｐゴシック" charset="0"/>
                          <a:cs typeface="Arial" charset="0"/>
                        </a:rPr>
                        <a:t>’</a:t>
                      </a:r>
                      <a:r>
                        <a:rPr kumimoji="0" lang="en-US" sz="1000" b="1" i="1" u="none" strike="noStrike" cap="none" normalizeH="0" baseline="0">
                          <a:ln>
                            <a:noFill/>
                          </a:ln>
                          <a:solidFill>
                            <a:srgbClr val="000000"/>
                          </a:solidFill>
                          <a:effectLst/>
                          <a:latin typeface="Constantia" charset="0"/>
                          <a:ea typeface="ＭＳ Ｐゴシック" charset="0"/>
                          <a:cs typeface="Arial" charset="0"/>
                        </a:rPr>
                        <a:t>s </a:t>
                      </a:r>
                      <a:r>
                        <a:rPr kumimoji="0" lang="en-US" sz="1000" b="1" i="1" u="none" strike="noStrike" cap="none" normalizeH="0" baseline="0">
                          <a:ln>
                            <a:noFill/>
                          </a:ln>
                          <a:solidFill>
                            <a:srgbClr val="C00000"/>
                          </a:solidFill>
                          <a:effectLst/>
                          <a:latin typeface="Constantia" charset="0"/>
                          <a:ea typeface="ＭＳ Ｐゴシック" charset="0"/>
                          <a:cs typeface="Arial" charset="0"/>
                        </a:rPr>
                        <a:t>as-is level of smartness</a:t>
                      </a:r>
                      <a:r>
                        <a:rPr kumimoji="0" lang="en-US" sz="1000" b="1" i="1" u="none" strike="noStrike" cap="none" normalizeH="0" baseline="0">
                          <a:ln>
                            <a:noFill/>
                          </a:ln>
                          <a:solidFill>
                            <a:srgbClr val="000000"/>
                          </a:solidFill>
                          <a:effectLst/>
                          <a:latin typeface="Constantia" charset="0"/>
                          <a:ea typeface="ＭＳ Ｐゴシック" charset="0"/>
                          <a:cs typeface="Arial" charset="0"/>
                        </a:rPr>
                        <a:t>, agree on its </a:t>
                      </a:r>
                      <a:r>
                        <a:rPr kumimoji="0" lang="en-US" sz="1000" b="1" i="1" u="none" strike="noStrike" cap="none" normalizeH="0" baseline="0">
                          <a:ln>
                            <a:noFill/>
                          </a:ln>
                          <a:solidFill>
                            <a:srgbClr val="C00000"/>
                          </a:solidFill>
                          <a:effectLst/>
                          <a:latin typeface="Constantia" charset="0"/>
                          <a:ea typeface="ＭＳ Ｐゴシック" charset="0"/>
                          <a:cs typeface="Arial" charset="0"/>
                        </a:rPr>
                        <a:t>to-be level of smartness </a:t>
                      </a:r>
                      <a:r>
                        <a:rPr kumimoji="0" lang="en-US" sz="1000" b="1" i="1" u="none" strike="noStrike" cap="none" normalizeH="0" baseline="0">
                          <a:ln>
                            <a:noFill/>
                          </a:ln>
                          <a:solidFill>
                            <a:srgbClr val="000000"/>
                          </a:solidFill>
                          <a:effectLst/>
                          <a:latin typeface="Constantia" charset="0"/>
                          <a:ea typeface="ＭＳ Ｐゴシック" charset="0"/>
                          <a:cs typeface="Arial" charset="0"/>
                        </a:rPr>
                        <a:t>(e.g. based on client</a:t>
                      </a:r>
                      <a:r>
                        <a:rPr kumimoji="0" lang="ja-JP" altLang="en-US" sz="1000" b="1" i="1" u="none" strike="noStrike" cap="none" normalizeH="0" baseline="0">
                          <a:ln>
                            <a:noFill/>
                          </a:ln>
                          <a:solidFill>
                            <a:srgbClr val="000000"/>
                          </a:solidFill>
                          <a:effectLst/>
                          <a:latin typeface="Constantia" charset="0"/>
                          <a:ea typeface="ＭＳ Ｐゴシック" charset="0"/>
                          <a:cs typeface="Arial" charset="0"/>
                        </a:rPr>
                        <a:t>’</a:t>
                      </a:r>
                      <a:r>
                        <a:rPr kumimoji="0" lang="en-US" sz="1000" b="1" i="1" u="none" strike="noStrike" cap="none" normalizeH="0" baseline="0">
                          <a:ln>
                            <a:noFill/>
                          </a:ln>
                          <a:solidFill>
                            <a:srgbClr val="000000"/>
                          </a:solidFill>
                          <a:effectLst/>
                          <a:latin typeface="Constantia" charset="0"/>
                          <a:ea typeface="ＭＳ Ｐゴシック" charset="0"/>
                          <a:cs typeface="Arial" charset="0"/>
                        </a:rPr>
                        <a:t>s own targets, IBM</a:t>
                      </a:r>
                      <a:r>
                        <a:rPr kumimoji="0" lang="ja-JP" altLang="en-US" sz="1000" b="1" i="1" u="none" strike="noStrike" cap="none" normalizeH="0" baseline="0">
                          <a:ln>
                            <a:noFill/>
                          </a:ln>
                          <a:solidFill>
                            <a:srgbClr val="000000"/>
                          </a:solidFill>
                          <a:effectLst/>
                          <a:latin typeface="Constantia" charset="0"/>
                          <a:ea typeface="ＭＳ Ｐゴシック" charset="0"/>
                          <a:cs typeface="Arial" charset="0"/>
                        </a:rPr>
                        <a:t>’</a:t>
                      </a:r>
                      <a:r>
                        <a:rPr kumimoji="0" lang="en-US" sz="1000" b="1" i="1" u="none" strike="noStrike" cap="none" normalizeH="0" baseline="0">
                          <a:ln>
                            <a:noFill/>
                          </a:ln>
                          <a:solidFill>
                            <a:srgbClr val="000000"/>
                          </a:solidFill>
                          <a:effectLst/>
                          <a:latin typeface="Constantia" charset="0"/>
                          <a:ea typeface="ＭＳ Ｐゴシック" charset="0"/>
                          <a:cs typeface="Arial" charset="0"/>
                        </a:rPr>
                        <a:t>s recommendation, or city benchmarks), and thus identify the </a:t>
                      </a:r>
                      <a:r>
                        <a:rPr kumimoji="0" lang="en-US" sz="1000" b="1" i="1" u="none" strike="noStrike" cap="none" normalizeH="0" baseline="0">
                          <a:ln>
                            <a:noFill/>
                          </a:ln>
                          <a:solidFill>
                            <a:srgbClr val="C00000"/>
                          </a:solidFill>
                          <a:effectLst/>
                          <a:latin typeface="Constantia" charset="0"/>
                          <a:ea typeface="ＭＳ Ｐゴシック" charset="0"/>
                          <a:cs typeface="Arial" charset="0"/>
                        </a:rPr>
                        <a:t>gap for improvement</a:t>
                      </a:r>
                    </a:p>
                  </a:txBody>
                  <a:tcPr marL="45720" marR="45720"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rgbClr val="D6DAFD"/>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Smartness </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Level Views</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(as-is &amp; to-be)</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endParaRPr kumimoji="0" lang="en-US" sz="900" b="1" i="0" u="none" strike="noStrike" cap="none" normalizeH="0" baseline="0">
                        <a:ln>
                          <a:noFill/>
                        </a:ln>
                        <a:solidFill>
                          <a:srgbClr val="000000"/>
                        </a:solidFill>
                        <a:effectLst/>
                        <a:latin typeface="Constantia" charset="0"/>
                        <a:ea typeface="ＭＳ Ｐゴシック" charset="0"/>
                        <a:cs typeface="Arial" charset="0"/>
                      </a:endParaRPr>
                    </a:p>
                  </a:txBody>
                  <a:tcPr marL="45720" marR="45720" horzOverflow="overflow">
                    <a:lnL>
                      <a:noFill/>
                    </a:lnL>
                    <a:lnR>
                      <a:noFill/>
                    </a:lnR>
                    <a:lnT>
                      <a:noFill/>
                    </a:lnT>
                    <a:lnB>
                      <a:noFill/>
                    </a:lnB>
                    <a:lnTlToBr>
                      <a:noFill/>
                    </a:lnTlToBr>
                    <a:lnBlToTr>
                      <a:noFill/>
                    </a:lnBlToTr>
                    <a:solidFill>
                      <a:srgbClr val="D6DAFD"/>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Create two views, one for as-is assessment and the other for to-be assessment, using scale such as 1-5 or L-M-H</a:t>
                      </a:r>
                    </a:p>
                  </a:txBody>
                  <a:tcPr marL="45720" marR="45720"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rgbClr val="D6DAFD"/>
                    </a:solidFill>
                  </a:tcPr>
                </a:tc>
              </a:tr>
              <a:tr h="625475">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000000"/>
                          </a:solidFill>
                          <a:effectLst/>
                          <a:latin typeface="Constantia" charset="0"/>
                          <a:ea typeface="ＭＳ Ｐゴシック" charset="0"/>
                          <a:cs typeface="Arial" charset="0"/>
                        </a:rPr>
                        <a:t>Create a </a:t>
                      </a:r>
                      <a:r>
                        <a:rPr kumimoji="0" lang="en-US" sz="1000" b="1" i="1" u="none" strike="noStrike" cap="none" normalizeH="0" baseline="0">
                          <a:ln>
                            <a:noFill/>
                          </a:ln>
                          <a:solidFill>
                            <a:srgbClr val="C00000"/>
                          </a:solidFill>
                          <a:effectLst/>
                          <a:latin typeface="Constantia" charset="0"/>
                          <a:ea typeface="ＭＳ Ｐゴシック" charset="0"/>
                          <a:cs typeface="Arial" charset="0"/>
                        </a:rPr>
                        <a:t>Heat Map </a:t>
                      </a:r>
                      <a:r>
                        <a:rPr kumimoji="0" lang="en-US" sz="1000" b="1" i="1" u="none" strike="noStrike" cap="none" normalizeH="0" baseline="0">
                          <a:ln>
                            <a:noFill/>
                          </a:ln>
                          <a:solidFill>
                            <a:srgbClr val="000000"/>
                          </a:solidFill>
                          <a:effectLst/>
                          <a:latin typeface="Constantia" charset="0"/>
                          <a:ea typeface="ＭＳ Ｐゴシック" charset="0"/>
                          <a:cs typeface="Arial" charset="0"/>
                        </a:rPr>
                        <a:t>by combining the relevance view and the level views, helping the client choose the components that require most attention (e.g. critical &amp; big gap)</a:t>
                      </a:r>
                    </a:p>
                  </a:txBody>
                  <a:tcPr marL="45720" marR="45720"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rgbClr val="E4E7FE"/>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Smartness</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Heat Map</a:t>
                      </a:r>
                    </a:p>
                  </a:txBody>
                  <a:tcPr marL="45720" marR="45720" horzOverflow="overflow">
                    <a:lnL>
                      <a:noFill/>
                    </a:lnL>
                    <a:lnR>
                      <a:noFill/>
                    </a:lnR>
                    <a:lnT>
                      <a:noFill/>
                    </a:lnT>
                    <a:lnB>
                      <a:noFill/>
                    </a:lnB>
                    <a:lnTlToBr>
                      <a:noFill/>
                    </a:lnTlToBr>
                    <a:lnBlToTr>
                      <a:noFill/>
                    </a:lnBlToTr>
                    <a:solidFill>
                      <a:srgbClr val="E4E7FE"/>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Use the Heat Map function in the ASC tool</a:t>
                      </a:r>
                    </a:p>
                  </a:txBody>
                  <a:tcPr marL="45720" marR="45720"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rgbClr val="E4E7FE"/>
                    </a:solidFill>
                  </a:tcPr>
                </a:tc>
              </a:tr>
              <a:tr h="628650">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C00000"/>
                          </a:solidFill>
                          <a:effectLst/>
                          <a:latin typeface="Constantia" charset="0"/>
                          <a:ea typeface="ＭＳ Ｐゴシック" charset="0"/>
                          <a:cs typeface="Arial" charset="0"/>
                        </a:rPr>
                        <a:t>Identify  potential project initiatives </a:t>
                      </a:r>
                      <a:r>
                        <a:rPr kumimoji="0" lang="en-US" sz="1000" b="1" i="1" u="none" strike="noStrike" cap="none" normalizeH="0" baseline="0">
                          <a:ln>
                            <a:noFill/>
                          </a:ln>
                          <a:solidFill>
                            <a:srgbClr val="000000"/>
                          </a:solidFill>
                          <a:effectLst/>
                          <a:latin typeface="Constantia" charset="0"/>
                          <a:ea typeface="ＭＳ Ｐゴシック" charset="0"/>
                          <a:cs typeface="Arial" charset="0"/>
                        </a:rPr>
                        <a:t>that can be used to address the smartness gaps in the chosen components and conduct high-level analysis of the initiatives (e.g. feasibility, ROI, etc.)</a:t>
                      </a:r>
                    </a:p>
                  </a:txBody>
                  <a:tcPr marL="45720" marR="45720" horzOverflow="overflow">
                    <a:lnL w="12700" cap="flat" cmpd="sng" algn="ctr">
                      <a:solidFill>
                        <a:schemeClr val="tx2"/>
                      </a:solidFill>
                      <a:prstDash val="solid"/>
                      <a:round/>
                      <a:headEnd type="none" w="med" len="med"/>
                      <a:tailEnd type="none" w="med" len="med"/>
                    </a:lnL>
                    <a:lnR>
                      <a:noFill/>
                    </a:lnR>
                    <a:lnT>
                      <a:noFill/>
                    </a:lnT>
                    <a:lnB>
                      <a:noFill/>
                    </a:lnB>
                    <a:lnTlToBr>
                      <a:noFill/>
                    </a:lnTlToBr>
                    <a:lnBlToTr>
                      <a:noFill/>
                    </a:lnBlToTr>
                    <a:solidFill>
                      <a:srgbClr val="D6DAFD"/>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Potential</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Project</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Initiatives</a:t>
                      </a:r>
                    </a:p>
                  </a:txBody>
                  <a:tcPr marL="45720" marR="45720" horzOverflow="overflow">
                    <a:lnL>
                      <a:noFill/>
                    </a:lnL>
                    <a:lnR>
                      <a:noFill/>
                    </a:lnR>
                    <a:lnT>
                      <a:noFill/>
                    </a:lnT>
                    <a:lnB>
                      <a:noFill/>
                    </a:lnB>
                    <a:lnTlToBr>
                      <a:noFill/>
                    </a:lnTlToBr>
                    <a:lnBlToTr>
                      <a:noFill/>
                    </a:lnBlToTr>
                    <a:solidFill>
                      <a:srgbClr val="D6DAFD"/>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The identification process needs to be impartial, though the initiative list should include IBM solutions</a:t>
                      </a:r>
                    </a:p>
                  </a:txBody>
                  <a:tcPr marL="45720" marR="45720" horzOverflow="overflow">
                    <a:lnL>
                      <a:noFill/>
                    </a:lnL>
                    <a:lnR w="12700" cap="flat" cmpd="sng" algn="ctr">
                      <a:solidFill>
                        <a:schemeClr val="tx2"/>
                      </a:solidFill>
                      <a:prstDash val="solid"/>
                      <a:round/>
                      <a:headEnd type="none" w="med" len="med"/>
                      <a:tailEnd type="none" w="med" len="med"/>
                    </a:lnR>
                    <a:lnT>
                      <a:noFill/>
                    </a:lnT>
                    <a:lnB>
                      <a:noFill/>
                    </a:lnB>
                    <a:lnTlToBr>
                      <a:noFill/>
                    </a:lnTlToBr>
                    <a:lnBlToTr>
                      <a:noFill/>
                    </a:lnBlToTr>
                    <a:solidFill>
                      <a:srgbClr val="D6DAFD"/>
                    </a:solidFill>
                  </a:tcPr>
                </a:tc>
              </a:tr>
              <a:tr h="534988">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1" i="1" u="none" strike="noStrike" cap="none" normalizeH="0" baseline="0">
                          <a:ln>
                            <a:noFill/>
                          </a:ln>
                          <a:solidFill>
                            <a:srgbClr val="C00000"/>
                          </a:solidFill>
                          <a:effectLst/>
                          <a:latin typeface="Constantia" charset="0"/>
                          <a:ea typeface="ＭＳ Ｐゴシック" charset="0"/>
                          <a:cs typeface="Arial" charset="0"/>
                        </a:rPr>
                        <a:t>Prioritize  and plan the initiatives </a:t>
                      </a:r>
                      <a:r>
                        <a:rPr kumimoji="0" lang="en-US" sz="1000" b="1" i="1" u="none" strike="noStrike" cap="none" normalizeH="0" baseline="0">
                          <a:ln>
                            <a:noFill/>
                          </a:ln>
                          <a:solidFill>
                            <a:srgbClr val="000000"/>
                          </a:solidFill>
                          <a:effectLst/>
                          <a:latin typeface="Constantia" charset="0"/>
                          <a:ea typeface="ＭＳ Ｐゴシック" charset="0"/>
                          <a:cs typeface="Arial" charset="0"/>
                        </a:rPr>
                        <a:t>into a transition roadmap that takes the city from the current to the desired level of smartness</a:t>
                      </a:r>
                    </a:p>
                  </a:txBody>
                  <a:tcPr marL="45720" marR="45720" horzOverflow="overflow">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ECEDFE"/>
                    </a:solidFill>
                  </a:tcPr>
                </a:tc>
                <a:tc>
                  <a:txBody>
                    <a:bodyPr/>
                    <a:lstStyle/>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Transition</a:t>
                      </a:r>
                    </a:p>
                    <a:p>
                      <a:pPr marL="1588" marR="0" lvl="0" indent="-1588" algn="l" defTabSz="914400" rtl="0" eaLnBrk="1" fontAlgn="base" latinLnBrk="0" hangingPunct="1">
                        <a:lnSpc>
                          <a:spcPct val="100000"/>
                        </a:lnSpc>
                        <a:spcBef>
                          <a:spcPct val="0"/>
                        </a:spcBef>
                        <a:spcAft>
                          <a:spcPct val="0"/>
                        </a:spcAft>
                        <a:buClrTx/>
                        <a:buSzTx/>
                        <a:buFont typeface="Arial" charset="0"/>
                        <a:buNone/>
                        <a:tabLst/>
                      </a:pPr>
                      <a:r>
                        <a:rPr kumimoji="0" lang="en-US" sz="900" b="1" i="0" u="none" strike="noStrike" cap="none" normalizeH="0" baseline="0">
                          <a:ln>
                            <a:noFill/>
                          </a:ln>
                          <a:solidFill>
                            <a:srgbClr val="000000"/>
                          </a:solidFill>
                          <a:effectLst/>
                          <a:latin typeface="Constantia" charset="0"/>
                          <a:ea typeface="ＭＳ Ｐゴシック" charset="0"/>
                          <a:cs typeface="Arial" charset="0"/>
                        </a:rPr>
                        <a:t>Roadmap</a:t>
                      </a:r>
                    </a:p>
                  </a:txBody>
                  <a:tcPr marL="45720" marR="45720" horzOverflow="overflow">
                    <a:lnL>
                      <a:noFill/>
                    </a:lnL>
                    <a:lnR>
                      <a:noFill/>
                    </a:lnR>
                    <a:lnT>
                      <a:noFill/>
                    </a:lnT>
                    <a:lnB w="12700" cap="flat" cmpd="sng" algn="ctr">
                      <a:solidFill>
                        <a:schemeClr val="tx2"/>
                      </a:solidFill>
                      <a:prstDash val="solid"/>
                      <a:round/>
                      <a:headEnd type="none" w="med" len="med"/>
                      <a:tailEnd type="none" w="med" len="med"/>
                    </a:lnB>
                    <a:lnTlToBr>
                      <a:noFill/>
                    </a:lnTlToBr>
                    <a:lnBlToTr>
                      <a:noFill/>
                    </a:lnBlToTr>
                    <a:solidFill>
                      <a:srgbClr val="ECEDFE"/>
                    </a:solidFill>
                  </a:tcPr>
                </a:tc>
                <a:tc>
                  <a:txBody>
                    <a:body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1000" b="0" i="0" u="none" strike="noStrike" cap="none" normalizeH="0" baseline="0">
                          <a:ln>
                            <a:noFill/>
                          </a:ln>
                          <a:solidFill>
                            <a:srgbClr val="000000"/>
                          </a:solidFill>
                          <a:effectLst/>
                          <a:latin typeface="Constantia" charset="0"/>
                          <a:ea typeface="ＭＳ Ｐゴシック" charset="0"/>
                          <a:cs typeface="Arial" charset="0"/>
                        </a:rPr>
                        <a:t>The timing of the initiatives is planned to exert maximum impact</a:t>
                      </a:r>
                    </a:p>
                  </a:txBody>
                  <a:tcPr marL="45720" marR="45720" horzOverflow="overflow">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a:noFill/>
                    </a:lnTlToBr>
                    <a:lnBlToTr>
                      <a:noFill/>
                    </a:lnBlToTr>
                    <a:solidFill>
                      <a:srgbClr val="ECEDFE"/>
                    </a:solidFill>
                  </a:tcPr>
                </a:tc>
              </a:tr>
            </a:tbl>
          </a:graphicData>
        </a:graphic>
      </p:graphicFrame>
      <p:pic>
        <p:nvPicPr>
          <p:cNvPr id="174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762250"/>
            <a:ext cx="577850" cy="3619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74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352800"/>
            <a:ext cx="588963" cy="3651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74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962400"/>
            <a:ext cx="588963" cy="3651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74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740275"/>
            <a:ext cx="587375" cy="3651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7443"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5715000" y="5334000"/>
            <a:ext cx="7207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7444"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7225" y="5959475"/>
            <a:ext cx="739775" cy="3651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497138" y="6543675"/>
            <a:ext cx="4495800" cy="228600"/>
          </a:xfrm>
          <a:prstGeom prst="rect">
            <a:avLst/>
          </a:prstGeom>
          <a:noFill/>
        </p:spPr>
        <p:txBody>
          <a:bodyPr lIns="45720" rIns="45720"/>
          <a:lstStyle/>
          <a:p>
            <a:pPr>
              <a:defRPr/>
            </a:pPr>
            <a:r>
              <a:rPr lang="en-US" sz="900" dirty="0">
                <a:solidFill>
                  <a:schemeClr val="bg1"/>
                </a:solidFill>
                <a:latin typeface="+mj-lt"/>
                <a:ea typeface="+mn-ea"/>
                <a:cs typeface="Arial" pitchFamily="34" charset="0"/>
              </a:rPr>
              <a:t>* This scenario needs to be refined and developed through actual client engagements.</a:t>
            </a:r>
          </a:p>
        </p:txBody>
      </p:sp>
    </p:spTree>
    <p:extLst>
      <p:ext uri="{BB962C8B-B14F-4D97-AF65-F5344CB8AC3E}">
        <p14:creationId xmlns:p14="http://schemas.microsoft.com/office/powerpoint/2010/main" val="3137934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provides a wide range of offerings to support Smarter Cities</a:t>
            </a:r>
            <a:endParaRPr lang="en-US" dirty="0"/>
          </a:p>
        </p:txBody>
      </p:sp>
      <p:sp>
        <p:nvSpPr>
          <p:cNvPr id="4" name="Slide Number Placeholder 3"/>
          <p:cNvSpPr>
            <a:spLocks noGrp="1"/>
          </p:cNvSpPr>
          <p:nvPr>
            <p:ph type="sldNum" sz="quarter" idx="10"/>
          </p:nvPr>
        </p:nvSpPr>
        <p:spPr/>
        <p:txBody>
          <a:bodyPr/>
          <a:lstStyle/>
          <a:p>
            <a:fld id="{BF941AAD-06AE-7F47-94FF-ED33227DD18B}" type="slidenum">
              <a:rPr lang="en-US">
                <a:solidFill>
                  <a:srgbClr val="000000"/>
                </a:solidFill>
                <a:latin typeface="Arial"/>
                <a:ea typeface="ＭＳ Ｐゴシック"/>
              </a:rPr>
              <a:pPr/>
              <a:t>2</a:t>
            </a:fld>
            <a:endParaRPr lang="en-US">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026560419"/>
              </p:ext>
            </p:extLst>
          </p:nvPr>
        </p:nvGraphicFramePr>
        <p:xfrm>
          <a:off x="228600" y="1143000"/>
          <a:ext cx="8763000" cy="2543666"/>
        </p:xfrm>
        <a:graphic>
          <a:graphicData uri="http://schemas.openxmlformats.org/drawingml/2006/table">
            <a:tbl>
              <a:tblPr firstRow="1" bandRow="1">
                <a:tableStyleId>{5C22544A-7EE6-4342-B048-85BDC9FD1C3A}</a:tableStyleId>
              </a:tblPr>
              <a:tblGrid>
                <a:gridCol w="2921000"/>
                <a:gridCol w="2921000"/>
                <a:gridCol w="2921000"/>
              </a:tblGrid>
              <a:tr h="4572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Business Challenge</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Offering</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Business Benefits</a:t>
                      </a:r>
                    </a:p>
                    <a:p>
                      <a:endParaRPr lang="en-US" dirty="0"/>
                    </a:p>
                  </a:txBody>
                  <a:tcPr/>
                </a:tc>
              </a:tr>
              <a:tr h="951793">
                <a:tc>
                  <a:txBody>
                    <a:bodyPr/>
                    <a:lstStyle/>
                    <a:p>
                      <a:endParaRPr lang="en-US" sz="1200" dirty="0"/>
                    </a:p>
                  </a:txBody>
                  <a:tcPr/>
                </a:tc>
                <a:tc>
                  <a:txBody>
                    <a:bodyPr/>
                    <a:lstStyle/>
                    <a:p>
                      <a:r>
                        <a:rPr lang="en-US" sz="1200" b="1" dirty="0" smtClean="0"/>
                        <a:t>Smarter City Assessment</a:t>
                      </a:r>
                      <a:endParaRPr lang="en-US" sz="1200" b="1" dirty="0"/>
                    </a:p>
                  </a:txBody>
                  <a:tcPr/>
                </a:tc>
                <a:tc>
                  <a:txBody>
                    <a:bodyPr/>
                    <a:lstStyle/>
                    <a:p>
                      <a:endParaRPr lang="en-US" sz="1200" dirty="0"/>
                    </a:p>
                  </a:txBody>
                  <a:tcPr/>
                </a:tc>
              </a:tr>
              <a:tr h="951793">
                <a:tc>
                  <a:txBody>
                    <a:bodyPr/>
                    <a:lstStyle/>
                    <a:p>
                      <a:endParaRPr lang="en-US" sz="1200"/>
                    </a:p>
                  </a:txBody>
                  <a:tcPr/>
                </a:tc>
                <a:tc>
                  <a:txBody>
                    <a:bodyPr/>
                    <a:lstStyle/>
                    <a:p>
                      <a:r>
                        <a:rPr lang="en-US" sz="1200" b="1" dirty="0" smtClean="0"/>
                        <a:t>Smarter City Maturity Model</a:t>
                      </a:r>
                      <a:endParaRPr lang="en-US" sz="1200" b="1" dirty="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320794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FC7C55D-758B-C644-95E8-DE17B0B2ACAB}" type="slidenum">
              <a:rPr lang="en-US"/>
              <a:pPr/>
              <a:t>20</a:t>
            </a:fld>
            <a:endParaRPr lang="en-US"/>
          </a:p>
        </p:txBody>
      </p:sp>
      <p:sp>
        <p:nvSpPr>
          <p:cNvPr id="32770" name="Rectangle 2"/>
          <p:cNvSpPr>
            <a:spLocks noGrp="1" noChangeArrowheads="1"/>
          </p:cNvSpPr>
          <p:nvPr>
            <p:ph type="title"/>
          </p:nvPr>
        </p:nvSpPr>
        <p:spPr>
          <a:xfrm>
            <a:off x="395288" y="504825"/>
            <a:ext cx="8748712" cy="573088"/>
          </a:xfrm>
          <a:noFill/>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GB"/>
              <a:t>What is “Triton”</a:t>
            </a:r>
          </a:p>
        </p:txBody>
      </p:sp>
      <p:sp>
        <p:nvSpPr>
          <p:cNvPr id="32771" name="Rectangle 3"/>
          <p:cNvSpPr>
            <a:spLocks noChangeArrowheads="1"/>
          </p:cNvSpPr>
          <p:nvPr/>
        </p:nvSpPr>
        <p:spPr bwMode="auto">
          <a:xfrm>
            <a:off x="317500" y="1122363"/>
            <a:ext cx="8328025" cy="535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eaLnBrk="1" hangingPunct="1"/>
            <a:r>
              <a:rPr lang="en-GB" sz="1800" b="1">
                <a:cs typeface="Arial" charset="0"/>
              </a:rPr>
              <a:t>What it is:</a:t>
            </a:r>
            <a:r>
              <a:rPr lang="en-GB" sz="1800">
                <a:cs typeface="Arial" charset="0"/>
              </a:rPr>
              <a:t> “Triton” is a </a:t>
            </a:r>
            <a:r>
              <a:rPr lang="en-GB" sz="1800" u="sng">
                <a:cs typeface="Arial" charset="0"/>
              </a:rPr>
              <a:t>SWG asset from IBM</a:t>
            </a:r>
            <a:r>
              <a:rPr lang="en-GB" sz="1800">
                <a:cs typeface="Arial" charset="0"/>
              </a:rPr>
              <a:t>  providing an</a:t>
            </a:r>
            <a:r>
              <a:rPr lang="en-GB" sz="1800" u="sng">
                <a:cs typeface="Arial" charset="0"/>
              </a:rPr>
              <a:t> accelerated delivery of a SOA Foundation Infrastructure</a:t>
            </a:r>
            <a:r>
              <a:rPr lang="en-GB" sz="1800">
                <a:cs typeface="Arial" charset="0"/>
              </a:rPr>
              <a:t> utilizing IBM Intellectual Property Assets including the </a:t>
            </a:r>
            <a:r>
              <a:rPr lang="en-GB" sz="1800" u="sng">
                <a:cs typeface="Arial" charset="0"/>
              </a:rPr>
              <a:t>Installation, Configuration and applicable implementation assets</a:t>
            </a:r>
            <a:r>
              <a:rPr lang="en-GB" sz="1800">
                <a:cs typeface="Arial" charset="0"/>
              </a:rPr>
              <a:t> necessary to provide a fully functional SOA Foundation</a:t>
            </a:r>
          </a:p>
          <a:p>
            <a:pPr eaLnBrk="1" hangingPunct="1"/>
            <a:endParaRPr lang="en-GB" sz="1800">
              <a:cs typeface="Arial" charset="0"/>
            </a:endParaRPr>
          </a:p>
          <a:p>
            <a:pPr eaLnBrk="1" hangingPunct="1"/>
            <a:r>
              <a:rPr lang="en-GB" sz="1800" b="1">
                <a:cs typeface="Arial" charset="0"/>
              </a:rPr>
              <a:t>What it does: </a:t>
            </a:r>
            <a:r>
              <a:rPr lang="en-GB" sz="1800">
                <a:cs typeface="Arial" charset="0"/>
              </a:rPr>
              <a:t>Enable </a:t>
            </a:r>
            <a:r>
              <a:rPr lang="en-GB" sz="1800" u="sng">
                <a:cs typeface="Arial" charset="0"/>
              </a:rPr>
              <a:t>delivery excellence</a:t>
            </a:r>
            <a:r>
              <a:rPr lang="en-GB" sz="1800">
                <a:cs typeface="Arial" charset="0"/>
              </a:rPr>
              <a:t> in </a:t>
            </a:r>
            <a:r>
              <a:rPr lang="en-GB" sz="1800" u="sng">
                <a:cs typeface="Arial" charset="0"/>
              </a:rPr>
              <a:t>delivering a SOA infrastructure</a:t>
            </a:r>
            <a:r>
              <a:rPr lang="en-GB" sz="1800">
                <a:cs typeface="Arial" charset="0"/>
              </a:rPr>
              <a:t> by leveraging SOA Implementation Requirements, best practices, documentation, scripts, effectively utilizing </a:t>
            </a:r>
            <a:r>
              <a:rPr lang="en-GB" sz="1800" u="sng">
                <a:cs typeface="Arial" charset="0"/>
              </a:rPr>
              <a:t>harvested implementation assets</a:t>
            </a:r>
          </a:p>
          <a:p>
            <a:pPr eaLnBrk="1" hangingPunct="1"/>
            <a:endParaRPr lang="en-GB" sz="1800" u="sng">
              <a:cs typeface="Arial" charset="0"/>
            </a:endParaRPr>
          </a:p>
          <a:p>
            <a:pPr eaLnBrk="1" hangingPunct="1"/>
            <a:r>
              <a:rPr lang="en-GB" sz="1800" b="1">
                <a:cs typeface="Arial" charset="0"/>
              </a:rPr>
              <a:t>Why use it:</a:t>
            </a:r>
            <a:r>
              <a:rPr lang="en-GB" sz="1800">
                <a:cs typeface="Arial" charset="0"/>
              </a:rPr>
              <a:t>  </a:t>
            </a:r>
            <a:r>
              <a:rPr lang="en-GB" sz="1800" u="sng">
                <a:cs typeface="Arial" charset="0"/>
              </a:rPr>
              <a:t>To accelerate implementations</a:t>
            </a:r>
            <a:r>
              <a:rPr lang="en-GB" sz="1800">
                <a:cs typeface="Arial" charset="0"/>
              </a:rPr>
              <a:t> (calendar and overall person/year effort) and </a:t>
            </a:r>
            <a:r>
              <a:rPr lang="en-GB" sz="1800" u="sng">
                <a:cs typeface="Arial" charset="0"/>
              </a:rPr>
              <a:t>lower risk</a:t>
            </a:r>
            <a:r>
              <a:rPr lang="en-GB" sz="1800">
                <a:cs typeface="Arial" charset="0"/>
              </a:rPr>
              <a:t>, and leverage SOA best practices from across IBM globally.</a:t>
            </a:r>
            <a:r>
              <a:rPr lang="en-GB" sz="1800" b="1" u="sng">
                <a:cs typeface="Arial" charset="0"/>
              </a:rPr>
              <a:t> </a:t>
            </a:r>
          </a:p>
          <a:p>
            <a:pPr eaLnBrk="1" hangingPunct="1"/>
            <a:endParaRPr lang="en-GB" sz="1800" b="1" u="sng">
              <a:cs typeface="Arial" charset="0"/>
            </a:endParaRPr>
          </a:p>
          <a:p>
            <a:pPr eaLnBrk="1" hangingPunct="1"/>
            <a:r>
              <a:rPr lang="en-GB" sz="1800" b="1">
                <a:cs typeface="Arial" charset="0"/>
              </a:rPr>
              <a:t>Goal:  </a:t>
            </a:r>
            <a:r>
              <a:rPr lang="en-GB" sz="1800">
                <a:cs typeface="Arial" charset="0"/>
              </a:rPr>
              <a:t>Delivery of </a:t>
            </a:r>
            <a:r>
              <a:rPr lang="en-GB" sz="1800" u="sng">
                <a:cs typeface="Arial" charset="0"/>
              </a:rPr>
              <a:t>SOA Infrastructure Functionality (as Working Vehicle)</a:t>
            </a:r>
            <a:r>
              <a:rPr lang="en-GB" sz="1800">
                <a:cs typeface="Arial" charset="0"/>
              </a:rPr>
              <a:t> vs, </a:t>
            </a:r>
            <a:r>
              <a:rPr lang="en-GB" sz="1800" u="sng">
                <a:cs typeface="Arial" charset="0"/>
              </a:rPr>
              <a:t>SOA “Do it yourself Kit” (Pile of Vehicle Parts &amp; Assembly Instructions &amp; Project Plan &amp; Crossed Fingers &amp; No assurance it will meet functional requirements and be delivered on time/on budget….if ever.)</a:t>
            </a:r>
          </a:p>
          <a:p>
            <a:pPr>
              <a:spcAft>
                <a:spcPct val="15000"/>
              </a:spcAft>
              <a:buClr>
                <a:schemeClr val="accent1"/>
              </a:buClr>
              <a:buSzPct val="100000"/>
              <a:buFont typeface="Wingdings" charset="0"/>
              <a:buNone/>
            </a:pPr>
            <a:endParaRPr lang="en-GB" sz="1800">
              <a:cs typeface="Arial" charset="0"/>
            </a:endParaRPr>
          </a:p>
          <a:p>
            <a:pPr>
              <a:spcAft>
                <a:spcPct val="15000"/>
              </a:spcAft>
              <a:buClr>
                <a:schemeClr val="accent1"/>
              </a:buClr>
              <a:buSzPct val="100000"/>
              <a:buFont typeface="Wingdings" charset="0"/>
              <a:buNone/>
            </a:pPr>
            <a:r>
              <a:rPr lang="en-GB" sz="1800" b="1">
                <a:cs typeface="Arial" charset="0"/>
              </a:rPr>
              <a:t>Remember:</a:t>
            </a:r>
            <a:r>
              <a:rPr lang="en-GB" sz="1800" b="1" u="sng">
                <a:cs typeface="Arial" charset="0"/>
              </a:rPr>
              <a:t> </a:t>
            </a:r>
            <a:r>
              <a:rPr lang="en-GB" sz="1800" u="sng">
                <a:cs typeface="Arial" charset="0"/>
              </a:rPr>
              <a:t>It’s not Industry Specific!</a:t>
            </a:r>
          </a:p>
        </p:txBody>
      </p:sp>
      <p:sp>
        <p:nvSpPr>
          <p:cNvPr id="32772" name="Text Box 4"/>
          <p:cNvSpPr txBox="1">
            <a:spLocks noChangeArrowheads="1"/>
          </p:cNvSpPr>
          <p:nvPr/>
        </p:nvSpPr>
        <p:spPr bwMode="auto">
          <a:xfrm>
            <a:off x="42863" y="-419100"/>
            <a:ext cx="920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455" tIns="46227" rIns="92455" bIns="46227">
            <a:spAutoFit/>
          </a:bodyPr>
          <a:lstStyle/>
          <a:p>
            <a:pPr eaLnBrk="1" hangingPunct="1">
              <a:spcBef>
                <a:spcPct val="30000"/>
              </a:spcBef>
            </a:pPr>
            <a:r>
              <a:rPr lang="en-US" sz="1800" i="1">
                <a:solidFill>
                  <a:srgbClr val="FFFF00"/>
                </a:solidFill>
                <a:cs typeface="Arial" charset="0"/>
              </a:rPr>
              <a:t>Page instructions – insert a bullet-point-list of the </a:t>
            </a:r>
            <a:r>
              <a:rPr lang="ja-JP" altLang="en-US" sz="1800" i="1">
                <a:solidFill>
                  <a:srgbClr val="FFFF00"/>
                </a:solidFill>
                <a:latin typeface="Arial"/>
                <a:cs typeface="Arial" charset="0"/>
              </a:rPr>
              <a:t>“</a:t>
            </a:r>
            <a:r>
              <a:rPr lang="en-US" sz="1800" i="1">
                <a:solidFill>
                  <a:srgbClr val="FFFF00"/>
                </a:solidFill>
                <a:cs typeface="Arial" charset="0"/>
              </a:rPr>
              <a:t>elevator pitch</a:t>
            </a:r>
            <a:r>
              <a:rPr lang="ja-JP" altLang="en-US" sz="1800" i="1">
                <a:solidFill>
                  <a:srgbClr val="FFFF00"/>
                </a:solidFill>
                <a:latin typeface="Arial"/>
                <a:cs typeface="Arial" charset="0"/>
              </a:rPr>
              <a:t>”</a:t>
            </a:r>
            <a:r>
              <a:rPr lang="en-US" sz="1800" i="1">
                <a:solidFill>
                  <a:srgbClr val="FFFF00"/>
                </a:solidFill>
                <a:cs typeface="Arial" charset="0"/>
              </a:rPr>
              <a:t> / </a:t>
            </a:r>
            <a:r>
              <a:rPr lang="ja-JP" altLang="en-US" sz="1800" i="1">
                <a:solidFill>
                  <a:srgbClr val="FFFF00"/>
                </a:solidFill>
                <a:latin typeface="Arial"/>
                <a:cs typeface="Arial" charset="0"/>
              </a:rPr>
              <a:t>“</a:t>
            </a:r>
            <a:r>
              <a:rPr lang="en-US" sz="1800" i="1">
                <a:solidFill>
                  <a:srgbClr val="FFFF00"/>
                </a:solidFill>
                <a:cs typeface="Arial" charset="0"/>
              </a:rPr>
              <a:t>2-minute message</a:t>
            </a:r>
            <a:r>
              <a:rPr lang="ja-JP" altLang="en-US" sz="1800" i="1">
                <a:solidFill>
                  <a:srgbClr val="FFFF00"/>
                </a:solidFill>
                <a:latin typeface="Arial"/>
                <a:cs typeface="Arial" charset="0"/>
              </a:rPr>
              <a:t>”</a:t>
            </a:r>
            <a:r>
              <a:rPr lang="en-US" sz="1800" i="1">
                <a:solidFill>
                  <a:srgbClr val="FFFF00"/>
                </a:solidFill>
                <a:cs typeface="Arial" charset="0"/>
              </a:rPr>
              <a:t>:</a:t>
            </a:r>
          </a:p>
        </p:txBody>
      </p:sp>
    </p:spTree>
    <p:extLst>
      <p:ext uri="{BB962C8B-B14F-4D97-AF65-F5344CB8AC3E}">
        <p14:creationId xmlns:p14="http://schemas.microsoft.com/office/powerpoint/2010/main" val="31569570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1"/>
          <p:cNvSpPr>
            <a:spLocks noGrp="1"/>
          </p:cNvSpPr>
          <p:nvPr>
            <p:ph type="sldNum" sz="quarter" idx="10"/>
          </p:nvPr>
        </p:nvSpPr>
        <p:spPr/>
        <p:txBody>
          <a:bodyPr/>
          <a:lstStyle/>
          <a:p>
            <a:fld id="{368CA619-9FD3-824E-B545-80CD28013553}" type="slidenum">
              <a:rPr lang="en-US"/>
              <a:pPr/>
              <a:t>21</a:t>
            </a:fld>
            <a:endParaRPr lang="en-US"/>
          </a:p>
        </p:txBody>
      </p:sp>
      <p:sp>
        <p:nvSpPr>
          <p:cNvPr id="34818" name="Title 1"/>
          <p:cNvSpPr>
            <a:spLocks noGrp="1"/>
          </p:cNvSpPr>
          <p:nvPr>
            <p:ph type="title" idx="4294967295"/>
          </p:nvPr>
        </p:nvSpPr>
        <p:spPr/>
        <p:txBody>
          <a:bodyPr lIns="91383" tIns="45691" rIns="91383" bIns="45691" anchor="t"/>
          <a:lstStyle/>
          <a:p>
            <a:r>
              <a:rPr lang="en-US"/>
              <a:t>Integrated Solution Domains</a:t>
            </a:r>
            <a:r>
              <a:rPr lang="en-US" sz="2200"/>
              <a:t> </a:t>
            </a:r>
            <a:r>
              <a:rPr lang="en-US"/>
              <a:t>in Government</a:t>
            </a:r>
            <a:br>
              <a:rPr lang="en-US"/>
            </a:br>
            <a:r>
              <a:rPr lang="en-US" sz="1600" i="1">
                <a:solidFill>
                  <a:schemeClr val="bg2"/>
                </a:solidFill>
              </a:rPr>
              <a:t>Powered by the IBM Frameworks for Government</a:t>
            </a:r>
          </a:p>
        </p:txBody>
      </p:sp>
      <p:sp>
        <p:nvSpPr>
          <p:cNvPr id="34" name="Slide Number Placeholder 33"/>
          <p:cNvSpPr txBox="1">
            <a:spLocks noGrp="1"/>
          </p:cNvSpPr>
          <p:nvPr/>
        </p:nvSpPr>
        <p:spPr bwMode="black">
          <a:xfrm>
            <a:off x="153988" y="6502400"/>
            <a:ext cx="1006475" cy="320675"/>
          </a:xfrm>
          <a:prstGeom prst="rect">
            <a:avLst/>
          </a:prstGeom>
          <a:noFill/>
          <a:ln algn="ctr">
            <a:miter lim="800000"/>
            <a:headEnd/>
            <a:tailEnd/>
          </a:ln>
        </p:spPr>
        <p:txBody>
          <a:bodyPr lIns="91383" tIns="45691" rIns="91383" bIns="4569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fld id="{9E4F9E9F-E4CD-8343-87BF-5E135431B14E}" type="slidenum">
              <a:rPr lang="en-US" sz="1000" b="1">
                <a:cs typeface="Arial" charset="0"/>
              </a:rPr>
              <a:pPr eaLnBrk="1" hangingPunct="1">
                <a:spcBef>
                  <a:spcPct val="50000"/>
                </a:spcBef>
              </a:pPr>
              <a:t>21</a:t>
            </a:fld>
            <a:endParaRPr lang="en-US" sz="1000" b="1">
              <a:cs typeface="Arial" charset="0"/>
            </a:endParaRPr>
          </a:p>
        </p:txBody>
      </p:sp>
      <p:sp>
        <p:nvSpPr>
          <p:cNvPr id="34820" name="Rectangle 7"/>
          <p:cNvSpPr>
            <a:spLocks noChangeArrowheads="1"/>
          </p:cNvSpPr>
          <p:nvPr/>
        </p:nvSpPr>
        <p:spPr bwMode="auto">
          <a:xfrm>
            <a:off x="1504950" y="2895600"/>
            <a:ext cx="7486650" cy="2590800"/>
          </a:xfrm>
          <a:prstGeom prst="rect">
            <a:avLst/>
          </a:prstGeom>
          <a:solidFill>
            <a:srgbClr val="2048C0">
              <a:alpha val="90979"/>
            </a:srgbClr>
          </a:solidFill>
          <a:ln w="9525">
            <a:miter lim="800000"/>
            <a:headEnd/>
            <a:tailEnd/>
          </a:ln>
          <a:scene3d>
            <a:camera prst="legacyObliqueTopRight"/>
            <a:lightRig rig="legacyFlat2" dir="t"/>
          </a:scene3d>
          <a:sp3d extrusionH="74600" prstMaterial="legacyMatte">
            <a:bevelT w="13500" h="13500" prst="angle"/>
            <a:bevelB w="13500" h="13500" prst="angle"/>
            <a:extrusionClr>
              <a:srgbClr val="5A7BE4"/>
            </a:extrusionClr>
          </a:sp3d>
        </p:spPr>
        <p:txBody>
          <a:bodyPr>
            <a:flatTx/>
          </a:bodyPr>
          <a:lstStyle/>
          <a:p>
            <a:pPr algn="ctr" eaLnBrk="1" hangingPunct="1">
              <a:spcBef>
                <a:spcPct val="35000"/>
              </a:spcBef>
              <a:spcAft>
                <a:spcPct val="15000"/>
              </a:spcAft>
              <a:buClr>
                <a:schemeClr val="tx2"/>
              </a:buClr>
              <a:buFont typeface="Wingdings" charset="0"/>
              <a:buChar char="§"/>
            </a:pPr>
            <a:endParaRPr lang="en-AU" sz="1400">
              <a:cs typeface="Arial" charset="0"/>
            </a:endParaRPr>
          </a:p>
        </p:txBody>
      </p:sp>
      <p:sp>
        <p:nvSpPr>
          <p:cNvPr id="34821" name="Freeform 6"/>
          <p:cNvSpPr>
            <a:spLocks/>
          </p:cNvSpPr>
          <p:nvPr/>
        </p:nvSpPr>
        <p:spPr bwMode="auto">
          <a:xfrm>
            <a:off x="1504950" y="5522913"/>
            <a:ext cx="7442200" cy="573087"/>
          </a:xfrm>
          <a:custGeom>
            <a:avLst/>
            <a:gdLst>
              <a:gd name="T0" fmla="*/ 5415 w 5415"/>
              <a:gd name="T1" fmla="*/ 0 h 393"/>
              <a:gd name="T2" fmla="*/ 5415 w 5415"/>
              <a:gd name="T3" fmla="*/ 324 h 393"/>
              <a:gd name="T4" fmla="*/ 5415 w 5415"/>
              <a:gd name="T5" fmla="*/ 324 h 393"/>
              <a:gd name="T6" fmla="*/ 5415 w 5415"/>
              <a:gd name="T7" fmla="*/ 324 h 393"/>
              <a:gd name="T8" fmla="*/ 5414 w 5415"/>
              <a:gd name="T9" fmla="*/ 337 h 393"/>
              <a:gd name="T10" fmla="*/ 5411 w 5415"/>
              <a:gd name="T11" fmla="*/ 351 h 393"/>
              <a:gd name="T12" fmla="*/ 5405 w 5415"/>
              <a:gd name="T13" fmla="*/ 362 h 393"/>
              <a:gd name="T14" fmla="*/ 5396 w 5415"/>
              <a:gd name="T15" fmla="*/ 372 h 393"/>
              <a:gd name="T16" fmla="*/ 5387 w 5415"/>
              <a:gd name="T17" fmla="*/ 381 h 393"/>
              <a:gd name="T18" fmla="*/ 5375 w 5415"/>
              <a:gd name="T19" fmla="*/ 387 h 393"/>
              <a:gd name="T20" fmla="*/ 5364 w 5415"/>
              <a:gd name="T21" fmla="*/ 392 h 393"/>
              <a:gd name="T22" fmla="*/ 5352 w 5415"/>
              <a:gd name="T23" fmla="*/ 393 h 393"/>
              <a:gd name="T24" fmla="*/ 63 w 5415"/>
              <a:gd name="T25" fmla="*/ 393 h 393"/>
              <a:gd name="T26" fmla="*/ 63 w 5415"/>
              <a:gd name="T27" fmla="*/ 393 h 393"/>
              <a:gd name="T28" fmla="*/ 50 w 5415"/>
              <a:gd name="T29" fmla="*/ 392 h 393"/>
              <a:gd name="T30" fmla="*/ 38 w 5415"/>
              <a:gd name="T31" fmla="*/ 387 h 393"/>
              <a:gd name="T32" fmla="*/ 28 w 5415"/>
              <a:gd name="T33" fmla="*/ 381 h 393"/>
              <a:gd name="T34" fmla="*/ 18 w 5415"/>
              <a:gd name="T35" fmla="*/ 372 h 393"/>
              <a:gd name="T36" fmla="*/ 10 w 5415"/>
              <a:gd name="T37" fmla="*/ 362 h 393"/>
              <a:gd name="T38" fmla="*/ 4 w 5415"/>
              <a:gd name="T39" fmla="*/ 351 h 393"/>
              <a:gd name="T40" fmla="*/ 1 w 5415"/>
              <a:gd name="T41" fmla="*/ 337 h 393"/>
              <a:gd name="T42" fmla="*/ 0 w 5415"/>
              <a:gd name="T43" fmla="*/ 324 h 393"/>
              <a:gd name="T44" fmla="*/ 0 w 5415"/>
              <a:gd name="T45" fmla="*/ 0 h 393"/>
              <a:gd name="T46" fmla="*/ 0 w 5415"/>
              <a:gd name="T47" fmla="*/ 0 h 393"/>
              <a:gd name="T48" fmla="*/ 5415 w 5415"/>
              <a:gd name="T49" fmla="*/ 0 h 3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15"/>
              <a:gd name="T76" fmla="*/ 0 h 393"/>
              <a:gd name="T77" fmla="*/ 5415 w 5415"/>
              <a:gd name="T78" fmla="*/ 393 h 3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15" h="393">
                <a:moveTo>
                  <a:pt x="5415" y="0"/>
                </a:moveTo>
                <a:lnTo>
                  <a:pt x="5415" y="324"/>
                </a:lnTo>
                <a:lnTo>
                  <a:pt x="5414" y="337"/>
                </a:lnTo>
                <a:lnTo>
                  <a:pt x="5411" y="351"/>
                </a:lnTo>
                <a:lnTo>
                  <a:pt x="5405" y="362"/>
                </a:lnTo>
                <a:lnTo>
                  <a:pt x="5396" y="372"/>
                </a:lnTo>
                <a:lnTo>
                  <a:pt x="5387" y="381"/>
                </a:lnTo>
                <a:lnTo>
                  <a:pt x="5375" y="387"/>
                </a:lnTo>
                <a:lnTo>
                  <a:pt x="5364" y="392"/>
                </a:lnTo>
                <a:lnTo>
                  <a:pt x="5352" y="393"/>
                </a:lnTo>
                <a:lnTo>
                  <a:pt x="63" y="393"/>
                </a:lnTo>
                <a:lnTo>
                  <a:pt x="50" y="392"/>
                </a:lnTo>
                <a:lnTo>
                  <a:pt x="38" y="387"/>
                </a:lnTo>
                <a:lnTo>
                  <a:pt x="28" y="381"/>
                </a:lnTo>
                <a:lnTo>
                  <a:pt x="18" y="372"/>
                </a:lnTo>
                <a:lnTo>
                  <a:pt x="10" y="362"/>
                </a:lnTo>
                <a:lnTo>
                  <a:pt x="4" y="351"/>
                </a:lnTo>
                <a:lnTo>
                  <a:pt x="1" y="337"/>
                </a:lnTo>
                <a:lnTo>
                  <a:pt x="0" y="324"/>
                </a:lnTo>
                <a:lnTo>
                  <a:pt x="0" y="0"/>
                </a:lnTo>
                <a:lnTo>
                  <a:pt x="5415" y="0"/>
                </a:lnTo>
                <a:close/>
              </a:path>
            </a:pathLst>
          </a:custGeom>
          <a:solidFill>
            <a:srgbClr val="002898">
              <a:alpha val="90979"/>
            </a:srgbClr>
          </a:solidFill>
          <a:ln w="9525">
            <a:miter lim="800000"/>
            <a:headEnd/>
            <a:tailEnd/>
          </a:ln>
          <a:scene3d>
            <a:camera prst="legacyObliqueTopRight"/>
            <a:lightRig rig="legacyFlat2" dir="t"/>
          </a:scene3d>
          <a:sp3d extrusionH="74600" prstMaterial="legacyMatte">
            <a:bevelT w="13500" h="13500" prst="angle"/>
            <a:bevelB w="13500" h="13500" prst="angle"/>
            <a:extrusionClr>
              <a:srgbClr val="4D71E5"/>
            </a:extrusionClr>
          </a:sp3d>
        </p:spPr>
        <p:txBody>
          <a:bodyPr>
            <a:flatTx/>
          </a:bodyPr>
          <a:lstStyle/>
          <a:p>
            <a:pPr algn="ctr" eaLnBrk="1" hangingPunct="1">
              <a:spcBef>
                <a:spcPct val="35000"/>
              </a:spcBef>
              <a:spcAft>
                <a:spcPct val="15000"/>
              </a:spcAft>
              <a:buClr>
                <a:schemeClr val="tx2"/>
              </a:buClr>
              <a:buFont typeface="Wingdings" charset="0"/>
              <a:buChar char="§"/>
            </a:pPr>
            <a:endParaRPr lang="en-AU" sz="1400">
              <a:cs typeface="Arial" charset="0"/>
            </a:endParaRPr>
          </a:p>
        </p:txBody>
      </p:sp>
      <p:pic>
        <p:nvPicPr>
          <p:cNvPr id="34822" name="Rectangle 6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088" y="3713163"/>
            <a:ext cx="3656012" cy="557212"/>
          </a:xfrm>
          <a:prstGeom prst="rect">
            <a:avLst/>
          </a:prstGeom>
          <a:noFill/>
          <a:extLst>
            <a:ext uri="{909E8E84-426E-40dd-AFC4-6F175D3DCCD1}">
              <a14:hiddenFill xmlns:a14="http://schemas.microsoft.com/office/drawing/2010/main">
                <a:solidFill>
                  <a:srgbClr val="FFFFFF"/>
                </a:solidFill>
              </a14:hiddenFill>
            </a:ext>
          </a:extLst>
        </p:spPr>
      </p:pic>
      <p:sp>
        <p:nvSpPr>
          <p:cNvPr id="34823" name="AutoShape 5"/>
          <p:cNvSpPr>
            <a:spLocks noChangeArrowheads="1"/>
          </p:cNvSpPr>
          <p:nvPr/>
        </p:nvSpPr>
        <p:spPr bwMode="auto">
          <a:xfrm>
            <a:off x="1490663" y="1676400"/>
            <a:ext cx="7494587" cy="1181100"/>
          </a:xfrm>
          <a:prstGeom prst="roundRect">
            <a:avLst>
              <a:gd name="adj" fmla="val 7796"/>
            </a:avLst>
          </a:prstGeom>
          <a:solidFill>
            <a:srgbClr val="99CC00">
              <a:alpha val="74901"/>
            </a:srgbClr>
          </a:solidFill>
          <a:ln>
            <a:noFill/>
          </a:ln>
          <a:extLst>
            <a:ext uri="{91240B29-F687-4f45-9708-019B960494DF}">
              <a14:hiddenLine xmlns:a14="http://schemas.microsoft.com/office/drawing/2010/main" w="19050">
                <a:solidFill>
                  <a:srgbClr val="000000"/>
                </a:solidFill>
                <a:round/>
                <a:headEnd/>
                <a:tailEnd/>
              </a14:hiddenLine>
            </a:ext>
          </a:extLst>
        </p:spPr>
        <p:txBody>
          <a:bodyPr anchor="ctr"/>
          <a:lstStyle/>
          <a:p>
            <a:pPr algn="ctr" eaLnBrk="1" hangingPunct="1">
              <a:buFont typeface="Wingdings" charset="0"/>
              <a:buNone/>
            </a:pPr>
            <a:endParaRPr lang="en-US" sz="1200" b="1">
              <a:cs typeface="Arial" charset="0"/>
            </a:endParaRPr>
          </a:p>
        </p:txBody>
      </p:sp>
      <p:sp>
        <p:nvSpPr>
          <p:cNvPr id="34824" name="AutoShape 5"/>
          <p:cNvSpPr>
            <a:spLocks noChangeArrowheads="1"/>
          </p:cNvSpPr>
          <p:nvPr/>
        </p:nvSpPr>
        <p:spPr bwMode="auto">
          <a:xfrm>
            <a:off x="6165850" y="1997075"/>
            <a:ext cx="914400" cy="822325"/>
          </a:xfrm>
          <a:prstGeom prst="roundRect">
            <a:avLst>
              <a:gd name="adj" fmla="val 7796"/>
            </a:avLst>
          </a:prstGeom>
          <a:solidFill>
            <a:schemeClr val="bg1"/>
          </a:solidFill>
          <a:ln w="25400">
            <a:solidFill>
              <a:schemeClr val="hlink"/>
            </a:solidFill>
            <a:round/>
            <a:headEnd/>
            <a:tailEnd/>
          </a:ln>
        </p:spPr>
        <p:txBody>
          <a:bodyPr anchor="ctr"/>
          <a:lstStyle/>
          <a:p>
            <a:pPr algn="ctr" eaLnBrk="1" hangingPunct="1">
              <a:spcBef>
                <a:spcPct val="50000"/>
              </a:spcBef>
            </a:pPr>
            <a:r>
              <a:rPr lang="en-US" sz="900" b="1">
                <a:cs typeface="Arial" charset="0"/>
              </a:rPr>
              <a:t>Defense</a:t>
            </a:r>
          </a:p>
          <a:p>
            <a:pPr algn="ctr" eaLnBrk="1" hangingPunct="1">
              <a:spcBef>
                <a:spcPct val="50000"/>
              </a:spcBef>
            </a:pPr>
            <a:r>
              <a:rPr lang="en-US" sz="900" b="1">
                <a:cs typeface="Arial" charset="0"/>
              </a:rPr>
              <a:t>Intelligence</a:t>
            </a:r>
          </a:p>
        </p:txBody>
      </p:sp>
      <p:sp>
        <p:nvSpPr>
          <p:cNvPr id="34825" name="AutoShape 5"/>
          <p:cNvSpPr>
            <a:spLocks noChangeArrowheads="1"/>
          </p:cNvSpPr>
          <p:nvPr/>
        </p:nvSpPr>
        <p:spPr bwMode="auto">
          <a:xfrm>
            <a:off x="7092950" y="1997075"/>
            <a:ext cx="914400" cy="822325"/>
          </a:xfrm>
          <a:prstGeom prst="roundRect">
            <a:avLst>
              <a:gd name="adj" fmla="val 7796"/>
            </a:avLst>
          </a:prstGeom>
          <a:solidFill>
            <a:schemeClr val="bg1"/>
          </a:solidFill>
          <a:ln w="25400">
            <a:solidFill>
              <a:schemeClr val="hlink"/>
            </a:solidFill>
            <a:round/>
            <a:headEnd/>
            <a:tailEnd/>
          </a:ln>
        </p:spPr>
        <p:txBody>
          <a:bodyPr anchor="ctr"/>
          <a:lstStyle/>
          <a:p>
            <a:pPr algn="ctr" eaLnBrk="1" hangingPunct="1">
              <a:spcBef>
                <a:spcPct val="50000"/>
              </a:spcBef>
            </a:pPr>
            <a:r>
              <a:rPr lang="en-US" sz="1000" b="1">
                <a:cs typeface="Arial" charset="0"/>
              </a:rPr>
              <a:t>Command and Control</a:t>
            </a:r>
          </a:p>
        </p:txBody>
      </p:sp>
      <p:sp>
        <p:nvSpPr>
          <p:cNvPr id="34826" name="AutoShape 5"/>
          <p:cNvSpPr>
            <a:spLocks noChangeArrowheads="1"/>
          </p:cNvSpPr>
          <p:nvPr/>
        </p:nvSpPr>
        <p:spPr bwMode="auto">
          <a:xfrm>
            <a:off x="8020050" y="1997075"/>
            <a:ext cx="914400" cy="822325"/>
          </a:xfrm>
          <a:prstGeom prst="roundRect">
            <a:avLst>
              <a:gd name="adj" fmla="val 7796"/>
            </a:avLst>
          </a:prstGeom>
          <a:solidFill>
            <a:schemeClr val="bg1"/>
          </a:solidFill>
          <a:ln w="25400">
            <a:solidFill>
              <a:schemeClr val="hlink"/>
            </a:solidFill>
            <a:round/>
            <a:headEnd/>
            <a:tailEnd/>
          </a:ln>
        </p:spPr>
        <p:txBody>
          <a:bodyPr anchor="ctr"/>
          <a:lstStyle/>
          <a:p>
            <a:pPr algn="ctr" eaLnBrk="1" hangingPunct="1">
              <a:spcBef>
                <a:spcPct val="50000"/>
              </a:spcBef>
            </a:pPr>
            <a:r>
              <a:rPr lang="en-US" sz="1200" b="1">
                <a:cs typeface="Arial" charset="0"/>
              </a:rPr>
              <a:t>Logistics</a:t>
            </a:r>
            <a:endParaRPr lang="en-US" sz="1200">
              <a:cs typeface="Arial" charset="0"/>
            </a:endParaRPr>
          </a:p>
        </p:txBody>
      </p:sp>
      <p:sp>
        <p:nvSpPr>
          <p:cNvPr id="34827" name="Text Box 11"/>
          <p:cNvSpPr txBox="1">
            <a:spLocks noChangeArrowheads="1"/>
          </p:cNvSpPr>
          <p:nvPr/>
        </p:nvSpPr>
        <p:spPr bwMode="auto">
          <a:xfrm>
            <a:off x="4352925" y="5626100"/>
            <a:ext cx="1746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000">
                <a:solidFill>
                  <a:schemeClr val="bg1"/>
                </a:solidFill>
                <a:cs typeface="Arial" charset="0"/>
              </a:rPr>
              <a:t>Infrastructure </a:t>
            </a:r>
          </a:p>
        </p:txBody>
      </p:sp>
      <p:sp>
        <p:nvSpPr>
          <p:cNvPr id="34828" name="Rectangle 20">
            <a:hlinkClick r:id="rId4" action="ppaction://hlinksldjump"/>
          </p:cNvPr>
          <p:cNvSpPr>
            <a:spLocks noChangeArrowheads="1"/>
          </p:cNvSpPr>
          <p:nvPr/>
        </p:nvSpPr>
        <p:spPr bwMode="auto">
          <a:xfrm>
            <a:off x="1417638" y="2905125"/>
            <a:ext cx="74199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p>
            <a:pPr algn="ctr" eaLnBrk="1" hangingPunct="1">
              <a:lnSpc>
                <a:spcPct val="80000"/>
              </a:lnSpc>
            </a:pPr>
            <a:r>
              <a:rPr lang="en-US" sz="2000" b="1">
                <a:solidFill>
                  <a:srgbClr val="FFFF00"/>
                </a:solidFill>
                <a:latin typeface="IBMLogo" charset="0"/>
                <a:cs typeface="Arial" charset="0"/>
              </a:rPr>
              <a:t>IBM</a:t>
            </a:r>
            <a:r>
              <a:rPr lang="en-US" sz="1600" b="1">
                <a:solidFill>
                  <a:srgbClr val="FFFF00"/>
                </a:solidFill>
                <a:latin typeface="IBMLogo" charset="0"/>
                <a:cs typeface="Arial" charset="0"/>
              </a:rPr>
              <a:t> </a:t>
            </a:r>
            <a:r>
              <a:rPr lang="en-US" sz="1800" b="1">
                <a:solidFill>
                  <a:srgbClr val="FFFF00"/>
                </a:solidFill>
                <a:cs typeface="Arial" charset="0"/>
              </a:rPr>
              <a:t>Frameworks for Government</a:t>
            </a:r>
          </a:p>
        </p:txBody>
      </p:sp>
      <p:sp>
        <p:nvSpPr>
          <p:cNvPr id="34829" name="TextBox 13"/>
          <p:cNvSpPr txBox="1">
            <a:spLocks noChangeArrowheads="1"/>
          </p:cNvSpPr>
          <p:nvPr/>
        </p:nvSpPr>
        <p:spPr bwMode="auto">
          <a:xfrm>
            <a:off x="-201613" y="2035175"/>
            <a:ext cx="17256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a:solidFill>
                  <a:schemeClr val="bg1"/>
                </a:solidFill>
                <a:cs typeface="Arial" charset="0"/>
              </a:rPr>
              <a:t>Systems Integrator and Partner Solution Content</a:t>
            </a:r>
          </a:p>
        </p:txBody>
      </p:sp>
      <p:sp>
        <p:nvSpPr>
          <p:cNvPr id="34830" name="TextBox 13"/>
          <p:cNvSpPr txBox="1">
            <a:spLocks noChangeArrowheads="1"/>
          </p:cNvSpPr>
          <p:nvPr/>
        </p:nvSpPr>
        <p:spPr bwMode="auto">
          <a:xfrm>
            <a:off x="-228600" y="3886200"/>
            <a:ext cx="172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a:solidFill>
                  <a:schemeClr val="bg1"/>
                </a:solidFill>
                <a:cs typeface="Arial" charset="0"/>
              </a:rPr>
              <a:t>SWG </a:t>
            </a:r>
          </a:p>
          <a:p>
            <a:pPr algn="r" eaLnBrk="1" hangingPunct="1"/>
            <a:r>
              <a:rPr lang="en-US" sz="1200">
                <a:solidFill>
                  <a:schemeClr val="bg1"/>
                </a:solidFill>
                <a:cs typeface="Arial" charset="0"/>
              </a:rPr>
              <a:t> Extensions</a:t>
            </a:r>
          </a:p>
        </p:txBody>
      </p:sp>
      <p:sp>
        <p:nvSpPr>
          <p:cNvPr id="34831" name="TextBox 13"/>
          <p:cNvSpPr txBox="1">
            <a:spLocks noChangeArrowheads="1"/>
          </p:cNvSpPr>
          <p:nvPr/>
        </p:nvSpPr>
        <p:spPr bwMode="auto">
          <a:xfrm>
            <a:off x="-228600" y="4694238"/>
            <a:ext cx="17256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200">
                <a:solidFill>
                  <a:schemeClr val="bg1"/>
                </a:solidFill>
                <a:cs typeface="Arial" charset="0"/>
              </a:rPr>
              <a:t>Common Technologies and Architecture</a:t>
            </a:r>
          </a:p>
        </p:txBody>
      </p:sp>
      <p:pic>
        <p:nvPicPr>
          <p:cNvPr id="34832" name="Rectangle 6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763" y="3713163"/>
            <a:ext cx="3656012" cy="555625"/>
          </a:xfrm>
          <a:prstGeom prst="rect">
            <a:avLst/>
          </a:prstGeom>
          <a:noFill/>
          <a:extLst>
            <a:ext uri="{909E8E84-426E-40dd-AFC4-6F175D3DCCD1}">
              <a14:hiddenFill xmlns:a14="http://schemas.microsoft.com/office/drawing/2010/main">
                <a:solidFill>
                  <a:srgbClr val="FFFFFF"/>
                </a:solidFill>
              </a14:hiddenFill>
            </a:ext>
          </a:extLst>
        </p:spPr>
      </p:pic>
      <p:pic>
        <p:nvPicPr>
          <p:cNvPr id="34833" name="Rectangle 6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4149725"/>
            <a:ext cx="7358062" cy="555625"/>
          </a:xfrm>
          <a:prstGeom prst="rect">
            <a:avLst/>
          </a:prstGeom>
          <a:noFill/>
          <a:extLst>
            <a:ext uri="{909E8E84-426E-40dd-AFC4-6F175D3DCCD1}">
              <a14:hiddenFill xmlns:a14="http://schemas.microsoft.com/office/drawing/2010/main">
                <a:solidFill>
                  <a:srgbClr val="FFFFFF"/>
                </a:solidFill>
              </a14:hiddenFill>
            </a:ext>
          </a:extLst>
        </p:spPr>
      </p:pic>
      <p:sp>
        <p:nvSpPr>
          <p:cNvPr id="34834" name="Rectangle 18"/>
          <p:cNvSpPr>
            <a:spLocks noChangeArrowheads="1"/>
          </p:cNvSpPr>
          <p:nvPr/>
        </p:nvSpPr>
        <p:spPr bwMode="auto">
          <a:xfrm>
            <a:off x="3362325" y="4214813"/>
            <a:ext cx="37893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rgbClr val="FFFFFF"/>
                </a:solidFill>
                <a:effectLst>
                  <a:outerShdw blurRad="38100" dist="38100" dir="2700000" algn="tl">
                    <a:srgbClr val="DDDDDD"/>
                  </a:outerShdw>
                </a:effectLst>
                <a:cs typeface="Arial" charset="0"/>
              </a:rPr>
              <a:t>Common Government Industry Extensions</a:t>
            </a:r>
          </a:p>
        </p:txBody>
      </p:sp>
      <p:sp>
        <p:nvSpPr>
          <p:cNvPr id="34835" name="Rectangle 19"/>
          <p:cNvSpPr>
            <a:spLocks noChangeArrowheads="1"/>
          </p:cNvSpPr>
          <p:nvPr/>
        </p:nvSpPr>
        <p:spPr bwMode="auto">
          <a:xfrm>
            <a:off x="1887538" y="3789363"/>
            <a:ext cx="2951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rgbClr val="FFFFFF"/>
                </a:solidFill>
                <a:effectLst>
                  <a:outerShdw blurRad="38100" dist="38100" dir="2700000" algn="tl">
                    <a:srgbClr val="DDDDDD"/>
                  </a:outerShdw>
                </a:effectLst>
                <a:cs typeface="Arial" charset="0"/>
              </a:rPr>
              <a:t>Government Specific Extensions</a:t>
            </a:r>
          </a:p>
        </p:txBody>
      </p:sp>
      <p:sp>
        <p:nvSpPr>
          <p:cNvPr id="34836" name="Rectangle 20"/>
          <p:cNvSpPr>
            <a:spLocks noChangeArrowheads="1"/>
          </p:cNvSpPr>
          <p:nvPr/>
        </p:nvSpPr>
        <p:spPr bwMode="auto">
          <a:xfrm>
            <a:off x="5907088" y="3789363"/>
            <a:ext cx="2301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rgbClr val="FFFFFF"/>
                </a:solidFill>
                <a:effectLst>
                  <a:outerShdw blurRad="38100" dist="38100" dir="2700000" algn="tl">
                    <a:srgbClr val="DDDDDD"/>
                  </a:outerShdw>
                </a:effectLst>
                <a:cs typeface="Arial" charset="0"/>
              </a:rPr>
              <a:t>NCO Specific Extensions</a:t>
            </a:r>
          </a:p>
        </p:txBody>
      </p:sp>
      <p:sp>
        <p:nvSpPr>
          <p:cNvPr id="34837" name="AutoShape 5"/>
          <p:cNvSpPr>
            <a:spLocks noChangeArrowheads="1"/>
          </p:cNvSpPr>
          <p:nvPr/>
        </p:nvSpPr>
        <p:spPr bwMode="auto">
          <a:xfrm>
            <a:off x="1520825" y="1997075"/>
            <a:ext cx="914400" cy="822325"/>
          </a:xfrm>
          <a:prstGeom prst="roundRect">
            <a:avLst>
              <a:gd name="adj" fmla="val 7796"/>
            </a:avLst>
          </a:prstGeom>
          <a:solidFill>
            <a:schemeClr val="bg1"/>
          </a:solidFill>
          <a:ln w="25400">
            <a:solidFill>
              <a:schemeClr val="tx2"/>
            </a:solidFill>
            <a:round/>
            <a:headEnd/>
            <a:tailEnd/>
          </a:ln>
        </p:spPr>
        <p:txBody>
          <a:bodyPr anchor="ctr"/>
          <a:lstStyle/>
          <a:p>
            <a:pPr algn="ctr" eaLnBrk="1" hangingPunct="1">
              <a:spcBef>
                <a:spcPct val="50000"/>
              </a:spcBef>
            </a:pPr>
            <a:r>
              <a:rPr lang="en-US" sz="1000" b="1">
                <a:cs typeface="Arial" charset="0"/>
              </a:rPr>
              <a:t>Tax and Revenue </a:t>
            </a:r>
            <a:r>
              <a:rPr lang="en-US" sz="800" b="1">
                <a:cs typeface="Arial" charset="0"/>
              </a:rPr>
              <a:t>Management</a:t>
            </a:r>
          </a:p>
        </p:txBody>
      </p:sp>
      <p:sp>
        <p:nvSpPr>
          <p:cNvPr id="34838" name="AutoShape 5"/>
          <p:cNvSpPr>
            <a:spLocks noChangeArrowheads="1"/>
          </p:cNvSpPr>
          <p:nvPr/>
        </p:nvSpPr>
        <p:spPr bwMode="auto">
          <a:xfrm>
            <a:off x="2454275" y="1997075"/>
            <a:ext cx="914400" cy="822325"/>
          </a:xfrm>
          <a:prstGeom prst="roundRect">
            <a:avLst>
              <a:gd name="adj" fmla="val 7796"/>
            </a:avLst>
          </a:prstGeom>
          <a:solidFill>
            <a:schemeClr val="bg1"/>
          </a:solidFill>
          <a:ln w="25400">
            <a:solidFill>
              <a:schemeClr val="tx2"/>
            </a:solidFill>
            <a:round/>
            <a:headEnd/>
            <a:tailEnd/>
          </a:ln>
        </p:spPr>
        <p:txBody>
          <a:bodyPr anchor="ctr"/>
          <a:lstStyle/>
          <a:p>
            <a:pPr algn="ctr" eaLnBrk="1" hangingPunct="1">
              <a:spcBef>
                <a:spcPct val="50000"/>
              </a:spcBef>
            </a:pPr>
            <a:r>
              <a:rPr lang="en-US" sz="1000" b="1">
                <a:cs typeface="Arial" charset="0"/>
              </a:rPr>
              <a:t>Safety and Security</a:t>
            </a:r>
          </a:p>
        </p:txBody>
      </p:sp>
      <p:sp>
        <p:nvSpPr>
          <p:cNvPr id="34839" name="AutoShape 5"/>
          <p:cNvSpPr>
            <a:spLocks noChangeArrowheads="1"/>
          </p:cNvSpPr>
          <p:nvPr/>
        </p:nvSpPr>
        <p:spPr bwMode="auto">
          <a:xfrm>
            <a:off x="3378200" y="1997075"/>
            <a:ext cx="914400" cy="822325"/>
          </a:xfrm>
          <a:prstGeom prst="roundRect">
            <a:avLst>
              <a:gd name="adj" fmla="val 7796"/>
            </a:avLst>
          </a:prstGeom>
          <a:solidFill>
            <a:schemeClr val="bg1"/>
          </a:solidFill>
          <a:ln w="25400">
            <a:solidFill>
              <a:schemeClr val="tx2"/>
            </a:solidFill>
            <a:round/>
            <a:headEnd/>
            <a:tailEnd/>
          </a:ln>
        </p:spPr>
        <p:txBody>
          <a:bodyPr anchor="ctr"/>
          <a:lstStyle/>
          <a:p>
            <a:pPr algn="ctr" eaLnBrk="1" hangingPunct="1">
              <a:spcBef>
                <a:spcPct val="50000"/>
              </a:spcBef>
            </a:pPr>
            <a:r>
              <a:rPr lang="en-US" sz="1000" b="1">
                <a:cs typeface="Arial" charset="0"/>
              </a:rPr>
              <a:t>Social Services and Social Security</a:t>
            </a:r>
            <a:endParaRPr lang="en-US" sz="1000">
              <a:cs typeface="Arial" charset="0"/>
            </a:endParaRPr>
          </a:p>
        </p:txBody>
      </p:sp>
      <p:sp>
        <p:nvSpPr>
          <p:cNvPr id="34840" name="AutoShape 5"/>
          <p:cNvSpPr>
            <a:spLocks noChangeArrowheads="1"/>
          </p:cNvSpPr>
          <p:nvPr/>
        </p:nvSpPr>
        <p:spPr bwMode="auto">
          <a:xfrm>
            <a:off x="4305300" y="1997075"/>
            <a:ext cx="914400" cy="822325"/>
          </a:xfrm>
          <a:prstGeom prst="roundRect">
            <a:avLst>
              <a:gd name="adj" fmla="val 7796"/>
            </a:avLst>
          </a:prstGeom>
          <a:solidFill>
            <a:schemeClr val="bg1"/>
          </a:solidFill>
          <a:ln w="25400">
            <a:solidFill>
              <a:schemeClr val="tx2"/>
            </a:solidFill>
            <a:round/>
            <a:headEnd/>
            <a:tailEnd/>
          </a:ln>
        </p:spPr>
        <p:txBody>
          <a:bodyPr lIns="0" rIns="0" anchor="ctr"/>
          <a:lstStyle/>
          <a:p>
            <a:pPr algn="ctr" eaLnBrk="1" hangingPunct="1">
              <a:spcBef>
                <a:spcPct val="50000"/>
              </a:spcBef>
            </a:pPr>
            <a:r>
              <a:rPr lang="en-US" sz="900" b="1">
                <a:cs typeface="Arial" charset="0"/>
              </a:rPr>
              <a:t>Integrated Urban Infrastructure</a:t>
            </a:r>
          </a:p>
        </p:txBody>
      </p:sp>
      <p:sp>
        <p:nvSpPr>
          <p:cNvPr id="34841" name="AutoShape 5"/>
          <p:cNvSpPr>
            <a:spLocks noChangeArrowheads="1"/>
          </p:cNvSpPr>
          <p:nvPr/>
        </p:nvSpPr>
        <p:spPr bwMode="auto">
          <a:xfrm>
            <a:off x="5232400" y="1997075"/>
            <a:ext cx="914400" cy="822325"/>
          </a:xfrm>
          <a:prstGeom prst="roundRect">
            <a:avLst>
              <a:gd name="adj" fmla="val 7796"/>
            </a:avLst>
          </a:prstGeom>
          <a:solidFill>
            <a:schemeClr val="bg1"/>
          </a:solidFill>
          <a:ln w="25400">
            <a:solidFill>
              <a:schemeClr val="tx2"/>
            </a:solidFill>
            <a:round/>
            <a:headEnd/>
            <a:tailEnd/>
          </a:ln>
        </p:spPr>
        <p:txBody>
          <a:bodyPr lIns="0" rIns="0" anchor="ctr"/>
          <a:lstStyle/>
          <a:p>
            <a:pPr algn="ctr" eaLnBrk="1" hangingPunct="1">
              <a:spcBef>
                <a:spcPct val="50000"/>
              </a:spcBef>
            </a:pPr>
            <a:r>
              <a:rPr lang="en-US" sz="900" b="1">
                <a:cs typeface="Arial" charset="0"/>
              </a:rPr>
              <a:t>Metropolitan Transportation and Roads</a:t>
            </a:r>
          </a:p>
        </p:txBody>
      </p:sp>
      <p:sp>
        <p:nvSpPr>
          <p:cNvPr id="34842" name="Rectangle 26"/>
          <p:cNvSpPr>
            <a:spLocks noChangeArrowheads="1"/>
          </p:cNvSpPr>
          <p:nvPr/>
        </p:nvSpPr>
        <p:spPr bwMode="auto">
          <a:xfrm>
            <a:off x="1981200" y="1676400"/>
            <a:ext cx="2774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chemeClr val="tx2"/>
                </a:solidFill>
                <a:effectLst>
                  <a:outerShdw blurRad="38100" dist="38100" dir="2700000" algn="tl">
                    <a:srgbClr val="DDDDDD"/>
                  </a:outerShdw>
                </a:effectLst>
                <a:cs typeface="Arial" charset="0"/>
              </a:rPr>
              <a:t>Government Industry Domains</a:t>
            </a:r>
          </a:p>
        </p:txBody>
      </p:sp>
      <p:sp>
        <p:nvSpPr>
          <p:cNvPr id="34843" name="Rectangle 27"/>
          <p:cNvSpPr>
            <a:spLocks noChangeArrowheads="1"/>
          </p:cNvSpPr>
          <p:nvPr/>
        </p:nvSpPr>
        <p:spPr bwMode="auto">
          <a:xfrm>
            <a:off x="6407150" y="1676400"/>
            <a:ext cx="2116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rgbClr val="006600"/>
                </a:solidFill>
                <a:effectLst>
                  <a:outerShdw blurRad="38100" dist="38100" dir="2700000" algn="tl">
                    <a:srgbClr val="DDDDDD"/>
                  </a:outerShdw>
                </a:effectLst>
                <a:cs typeface="Arial" charset="0"/>
              </a:rPr>
              <a:t>Defense/NCO Domains</a:t>
            </a:r>
          </a:p>
        </p:txBody>
      </p:sp>
      <p:sp>
        <p:nvSpPr>
          <p:cNvPr id="34844" name="AutoShape 28"/>
          <p:cNvSpPr>
            <a:spLocks noChangeArrowheads="1"/>
          </p:cNvSpPr>
          <p:nvPr/>
        </p:nvSpPr>
        <p:spPr bwMode="auto">
          <a:xfrm>
            <a:off x="1624013" y="3429000"/>
            <a:ext cx="7215187" cy="254000"/>
          </a:xfrm>
          <a:prstGeom prst="cube">
            <a:avLst>
              <a:gd name="adj" fmla="val 8856"/>
            </a:avLst>
          </a:prstGeom>
          <a:solidFill>
            <a:schemeClr val="accent1">
              <a:alpha val="86000"/>
            </a:schemeClr>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r>
              <a:rPr lang="en-US" sz="1200" b="1">
                <a:solidFill>
                  <a:srgbClr val="FFFFFF"/>
                </a:solidFill>
                <a:effectLst>
                  <a:outerShdw blurRad="38100" dist="38100" dir="2700000" algn="tl">
                    <a:srgbClr val="000000"/>
                  </a:outerShdw>
                </a:effectLst>
                <a:cs typeface="Arial" charset="0"/>
              </a:rPr>
              <a:t>Partner Enablement &amp; Validation Program</a:t>
            </a:r>
          </a:p>
        </p:txBody>
      </p:sp>
      <p:grpSp>
        <p:nvGrpSpPr>
          <p:cNvPr id="34845" name="Group 29"/>
          <p:cNvGrpSpPr>
            <a:grpSpLocks/>
          </p:cNvGrpSpPr>
          <p:nvPr/>
        </p:nvGrpSpPr>
        <p:grpSpPr bwMode="auto">
          <a:xfrm>
            <a:off x="1538288" y="4364038"/>
            <a:ext cx="7386637" cy="1427162"/>
            <a:chOff x="904" y="2809"/>
            <a:chExt cx="3178" cy="184"/>
          </a:xfrm>
        </p:grpSpPr>
        <p:pic>
          <p:nvPicPr>
            <p:cNvPr id="34846" name="Rectangle 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 y="2809"/>
              <a:ext cx="3178" cy="184"/>
            </a:xfrm>
            <a:prstGeom prst="rect">
              <a:avLst/>
            </a:prstGeom>
            <a:noFill/>
            <a:extLst>
              <a:ext uri="{909E8E84-426E-40dd-AFC4-6F175D3DCCD1}">
                <a14:hiddenFill xmlns:a14="http://schemas.microsoft.com/office/drawing/2010/main">
                  <a:solidFill>
                    <a:srgbClr val="FFFFFF"/>
                  </a:solidFill>
                </a14:hiddenFill>
              </a:ext>
            </a:extLst>
          </p:spPr>
        </p:pic>
        <p:sp>
          <p:nvSpPr>
            <p:cNvPr id="34847" name="Text Box 31"/>
            <p:cNvSpPr txBox="1">
              <a:spLocks noChangeArrowheads="1"/>
            </p:cNvSpPr>
            <p:nvPr/>
          </p:nvSpPr>
          <p:spPr bwMode="auto">
            <a:xfrm>
              <a:off x="941" y="2832"/>
              <a:ext cx="3106"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FFFFFF"/>
                  </a:solidFill>
                  <a:effectLst>
                    <a:outerShdw blurRad="38100" dist="38100" dir="2700000" algn="tl">
                      <a:srgbClr val="DDDDDD"/>
                    </a:outerShdw>
                  </a:effectLst>
                  <a:cs typeface="Arial" charset="0"/>
                </a:rPr>
                <a:t>Government Framework Software Foundation </a:t>
              </a:r>
              <a:r>
                <a:rPr lang="ja-JP" altLang="en-US" sz="1600" b="1">
                  <a:solidFill>
                    <a:srgbClr val="FFFFFF"/>
                  </a:solidFill>
                  <a:effectLst>
                    <a:outerShdw blurRad="38100" dist="38100" dir="2700000" algn="tl">
                      <a:srgbClr val="DDDDDD"/>
                    </a:outerShdw>
                  </a:effectLst>
                  <a:cs typeface="Arial" charset="0"/>
                </a:rPr>
                <a:t>“</a:t>
              </a:r>
              <a:r>
                <a:rPr lang="en-US" sz="1600" b="1">
                  <a:solidFill>
                    <a:srgbClr val="FFFFFF"/>
                  </a:solidFill>
                  <a:effectLst>
                    <a:outerShdw blurRad="38100" dist="38100" dir="2700000" algn="tl">
                      <a:srgbClr val="DDDDDD"/>
                    </a:outerShdw>
                  </a:effectLst>
                  <a:cs typeface="Arial" charset="0"/>
                </a:rPr>
                <a:t>Triton</a:t>
              </a:r>
              <a:r>
                <a:rPr lang="ja-JP" altLang="en-US" sz="1600" b="1">
                  <a:solidFill>
                    <a:srgbClr val="FFFFFF"/>
                  </a:solidFill>
                  <a:effectLst>
                    <a:outerShdw blurRad="38100" dist="38100" dir="2700000" algn="tl">
                      <a:srgbClr val="DDDDDD"/>
                    </a:outerShdw>
                  </a:effectLst>
                  <a:cs typeface="Arial" charset="0"/>
                </a:rPr>
                <a:t>”</a:t>
              </a:r>
              <a:endParaRPr lang="en-US" sz="1600" b="1">
                <a:solidFill>
                  <a:srgbClr val="FFFFFF"/>
                </a:solidFill>
                <a:effectLst>
                  <a:outerShdw blurRad="38100" dist="38100" dir="2700000" algn="tl">
                    <a:srgbClr val="DDDDDD"/>
                  </a:outerShdw>
                </a:effectLst>
                <a:cs typeface="Arial" charset="0"/>
              </a:endParaRPr>
            </a:p>
          </p:txBody>
        </p:sp>
      </p:grpSp>
      <p:sp>
        <p:nvSpPr>
          <p:cNvPr id="34848" name="Oval 32"/>
          <p:cNvSpPr>
            <a:spLocks noChangeArrowheads="1"/>
          </p:cNvSpPr>
          <p:nvPr/>
        </p:nvSpPr>
        <p:spPr bwMode="auto">
          <a:xfrm>
            <a:off x="1295400" y="4457700"/>
            <a:ext cx="7848600" cy="1095375"/>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516232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EDAC1C4-EDEF-584B-9041-7C3997AA6394}" type="slidenum">
              <a:rPr lang="en-US"/>
              <a:pPr/>
              <a:t>22</a:t>
            </a:fld>
            <a:endParaRPr lang="en-US"/>
          </a:p>
        </p:txBody>
      </p:sp>
      <p:sp>
        <p:nvSpPr>
          <p:cNvPr id="36866" name="Rectangle 2"/>
          <p:cNvSpPr>
            <a:spLocks noGrp="1" noChangeArrowheads="1"/>
          </p:cNvSpPr>
          <p:nvPr>
            <p:ph type="title"/>
          </p:nvPr>
        </p:nvSpPr>
        <p:spPr>
          <a:xfrm>
            <a:off x="661988" y="519113"/>
            <a:ext cx="7869237" cy="366712"/>
          </a:xfrm>
        </p:spPr>
        <p:txBody>
          <a:bodyPr/>
          <a:lstStyle/>
          <a:p>
            <a:r>
              <a:rPr lang="en-US"/>
              <a:t>Triton - Core Functionality Module</a:t>
            </a:r>
          </a:p>
        </p:txBody>
      </p:sp>
      <p:graphicFrame>
        <p:nvGraphicFramePr>
          <p:cNvPr id="36867" name="Object 3"/>
          <p:cNvGraphicFramePr>
            <a:graphicFrameLocks noGrp="1" noChangeAspect="1"/>
          </p:cNvGraphicFramePr>
          <p:nvPr>
            <p:ph idx="1"/>
          </p:nvPr>
        </p:nvGraphicFramePr>
        <p:xfrm>
          <a:off x="325438" y="1230313"/>
          <a:ext cx="8326437" cy="5397500"/>
        </p:xfrm>
        <a:graphic>
          <a:graphicData uri="http://schemas.openxmlformats.org/presentationml/2006/ole">
            <mc:AlternateContent xmlns:mc="http://schemas.openxmlformats.org/markup-compatibility/2006">
              <mc:Choice xmlns:v="urn:schemas-microsoft-com:vml" Requires="v">
                <p:oleObj spid="_x0000_s28685" r:id="rId4" imgW="10105616" imgH="6550872" progId="">
                  <p:embed/>
                </p:oleObj>
              </mc:Choice>
              <mc:Fallback>
                <p:oleObj r:id="rId4" imgW="10105616" imgH="655087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8" y="1230313"/>
                        <a:ext cx="8326437" cy="53975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648127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460B66F-A476-5445-AE13-E2E1B1C70CEB}" type="slidenum">
              <a:rPr lang="en-US"/>
              <a:pPr/>
              <a:t>23</a:t>
            </a:fld>
            <a:endParaRPr lang="en-US"/>
          </a:p>
        </p:txBody>
      </p:sp>
      <p:sp>
        <p:nvSpPr>
          <p:cNvPr id="38914" name="Rectangle 2"/>
          <p:cNvSpPr>
            <a:spLocks noGrp="1" noChangeArrowheads="1"/>
          </p:cNvSpPr>
          <p:nvPr>
            <p:ph type="title"/>
          </p:nvPr>
        </p:nvSpPr>
        <p:spPr>
          <a:xfrm>
            <a:off x="390525" y="517525"/>
            <a:ext cx="8245475" cy="498475"/>
          </a:xfrm>
        </p:spPr>
        <p:txBody>
          <a:bodyPr/>
          <a:lstStyle/>
          <a:p>
            <a:r>
              <a:rPr lang="en-US"/>
              <a:t>Functional/Software Mapping</a:t>
            </a:r>
          </a:p>
        </p:txBody>
      </p:sp>
      <p:pic>
        <p:nvPicPr>
          <p:cNvPr id="38915" name="Picture 3" descr="J6BladeCenter_softwa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25525" y="1000125"/>
            <a:ext cx="7062788" cy="5461000"/>
          </a:xfrm>
          <a:noFill/>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250565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5BFD4C8-7C16-E148-B0D4-051B8936E7AF}" type="slidenum">
              <a:rPr lang="en-US"/>
              <a:pPr/>
              <a:t>24</a:t>
            </a:fld>
            <a:endParaRPr lang="en-US"/>
          </a:p>
        </p:txBody>
      </p:sp>
      <p:sp>
        <p:nvSpPr>
          <p:cNvPr id="81922" name="Rectangle 2"/>
          <p:cNvSpPr>
            <a:spLocks noGrp="1" noChangeArrowheads="1"/>
          </p:cNvSpPr>
          <p:nvPr>
            <p:ph type="title"/>
          </p:nvPr>
        </p:nvSpPr>
        <p:spPr>
          <a:xfrm>
            <a:off x="528638" y="562839"/>
            <a:ext cx="8153400" cy="833438"/>
          </a:xfrm>
        </p:spPr>
        <p:txBody>
          <a:bodyPr/>
          <a:lstStyle/>
          <a:p>
            <a:r>
              <a:rPr lang="en-US" dirty="0"/>
              <a:t>Triton  - Capability Modules </a:t>
            </a:r>
          </a:p>
        </p:txBody>
      </p:sp>
      <p:sp>
        <p:nvSpPr>
          <p:cNvPr id="81923" name="Rectangle 3"/>
          <p:cNvSpPr>
            <a:spLocks noGrp="1" noChangeArrowheads="1"/>
          </p:cNvSpPr>
          <p:nvPr>
            <p:ph type="body" idx="1"/>
          </p:nvPr>
        </p:nvSpPr>
        <p:spPr/>
        <p:txBody>
          <a:bodyPr/>
          <a:lstStyle/>
          <a:p>
            <a:pPr>
              <a:lnSpc>
                <a:spcPct val="80000"/>
              </a:lnSpc>
            </a:pPr>
            <a:r>
              <a:rPr lang="en-US" sz="1900"/>
              <a:t>Core Foundation – Identity, Presentation Layer , Application Server, ESB, Web Service Registry</a:t>
            </a:r>
          </a:p>
          <a:p>
            <a:pPr>
              <a:lnSpc>
                <a:spcPct val="80000"/>
              </a:lnSpc>
              <a:buFontTx/>
              <a:buNone/>
            </a:pPr>
            <a:r>
              <a:rPr lang="en-US" sz="1900"/>
              <a:t>	</a:t>
            </a:r>
          </a:p>
          <a:p>
            <a:pPr>
              <a:lnSpc>
                <a:spcPct val="80000"/>
              </a:lnSpc>
              <a:buFontTx/>
              <a:buNone/>
            </a:pPr>
            <a:r>
              <a:rPr lang="en-US" sz="1900"/>
              <a:t>Additional Capability Modules</a:t>
            </a:r>
          </a:p>
          <a:p>
            <a:pPr lvl="1">
              <a:lnSpc>
                <a:spcPct val="80000"/>
              </a:lnSpc>
            </a:pPr>
            <a:r>
              <a:rPr lang="en-US" sz="1800"/>
              <a:t>Mobile Deployment </a:t>
            </a:r>
          </a:p>
          <a:p>
            <a:pPr lvl="1">
              <a:lnSpc>
                <a:spcPct val="80000"/>
              </a:lnSpc>
            </a:pPr>
            <a:r>
              <a:rPr lang="en-US" sz="1800"/>
              <a:t>Content Management</a:t>
            </a:r>
          </a:p>
          <a:p>
            <a:pPr lvl="1">
              <a:lnSpc>
                <a:spcPct val="80000"/>
              </a:lnSpc>
            </a:pPr>
            <a:r>
              <a:rPr lang="en-US" sz="1800"/>
              <a:t>File Management</a:t>
            </a:r>
          </a:p>
          <a:p>
            <a:pPr lvl="1">
              <a:lnSpc>
                <a:spcPct val="80000"/>
              </a:lnSpc>
            </a:pPr>
            <a:r>
              <a:rPr lang="en-US" sz="1800"/>
              <a:t>Process Modeling &amp; Management</a:t>
            </a:r>
          </a:p>
          <a:p>
            <a:pPr lvl="1">
              <a:lnSpc>
                <a:spcPct val="80000"/>
              </a:lnSpc>
            </a:pPr>
            <a:r>
              <a:rPr lang="en-US" sz="1800"/>
              <a:t>Cyber Security</a:t>
            </a:r>
          </a:p>
          <a:p>
            <a:pPr lvl="1">
              <a:lnSpc>
                <a:spcPct val="80000"/>
              </a:lnSpc>
            </a:pPr>
            <a:r>
              <a:rPr lang="en-US" sz="1800"/>
              <a:t>Extract Transfer &amp; Load</a:t>
            </a:r>
          </a:p>
          <a:p>
            <a:pPr lvl="1">
              <a:lnSpc>
                <a:spcPct val="80000"/>
              </a:lnSpc>
            </a:pPr>
            <a:r>
              <a:rPr lang="en-US" sz="1800"/>
              <a:t>Business Rules Management</a:t>
            </a:r>
          </a:p>
          <a:p>
            <a:pPr lvl="1">
              <a:lnSpc>
                <a:spcPct val="80000"/>
              </a:lnSpc>
            </a:pPr>
            <a:r>
              <a:rPr lang="en-US" sz="1800"/>
              <a:t>Integrated Architecture Modeling &amp; Management</a:t>
            </a:r>
          </a:p>
          <a:p>
            <a:pPr lvl="1">
              <a:lnSpc>
                <a:spcPct val="80000"/>
              </a:lnSpc>
            </a:pPr>
            <a:r>
              <a:rPr lang="en-US" sz="1800"/>
              <a:t>Enterprise Service Management</a:t>
            </a:r>
          </a:p>
          <a:p>
            <a:pPr lvl="1">
              <a:lnSpc>
                <a:spcPct val="80000"/>
              </a:lnSpc>
            </a:pPr>
            <a:r>
              <a:rPr lang="en-US" sz="1800"/>
              <a:t>Collaboration</a:t>
            </a:r>
          </a:p>
          <a:p>
            <a:pPr lvl="1">
              <a:lnSpc>
                <a:spcPct val="80000"/>
              </a:lnSpc>
            </a:pPr>
            <a:endParaRPr lang="en-US" sz="1800"/>
          </a:p>
        </p:txBody>
      </p:sp>
    </p:spTree>
    <p:extLst>
      <p:ext uri="{BB962C8B-B14F-4D97-AF65-F5344CB8AC3E}">
        <p14:creationId xmlns:p14="http://schemas.microsoft.com/office/powerpoint/2010/main" val="1351265492"/>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CC12EE6F-EBF4-DC4D-B48E-46F85AA2987E}" type="slidenum">
              <a:rPr lang="en-US"/>
              <a:pPr/>
              <a:t>25</a:t>
            </a:fld>
            <a:endParaRPr lang="en-US"/>
          </a:p>
        </p:txBody>
      </p:sp>
      <p:sp>
        <p:nvSpPr>
          <p:cNvPr id="40962" name="Rectangle 2"/>
          <p:cNvSpPr>
            <a:spLocks noGrp="1" noChangeArrowheads="1"/>
          </p:cNvSpPr>
          <p:nvPr>
            <p:ph type="title"/>
          </p:nvPr>
        </p:nvSpPr>
        <p:spPr>
          <a:xfrm>
            <a:off x="274638" y="541338"/>
            <a:ext cx="7942262" cy="498475"/>
          </a:xfrm>
        </p:spPr>
        <p:txBody>
          <a:bodyPr/>
          <a:lstStyle/>
          <a:p>
            <a:r>
              <a:rPr lang="en-US"/>
              <a:t>Triton Assets</a:t>
            </a:r>
          </a:p>
        </p:txBody>
      </p:sp>
      <p:sp>
        <p:nvSpPr>
          <p:cNvPr id="40963" name="Line 3"/>
          <p:cNvSpPr>
            <a:spLocks noChangeShapeType="1"/>
          </p:cNvSpPr>
          <p:nvPr/>
        </p:nvSpPr>
        <p:spPr bwMode="auto">
          <a:xfrm>
            <a:off x="352425" y="1581150"/>
            <a:ext cx="8382000" cy="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0964" name="Text Box 4"/>
          <p:cNvSpPr txBox="1">
            <a:spLocks noChangeArrowheads="1"/>
          </p:cNvSpPr>
          <p:nvPr/>
        </p:nvSpPr>
        <p:spPr bwMode="auto">
          <a:xfrm>
            <a:off x="466725" y="1181100"/>
            <a:ext cx="1866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Pre-Sales/Marketing</a:t>
            </a:r>
          </a:p>
        </p:txBody>
      </p:sp>
      <p:sp>
        <p:nvSpPr>
          <p:cNvPr id="40965" name="Text Box 5"/>
          <p:cNvSpPr txBox="1">
            <a:spLocks noChangeArrowheads="1"/>
          </p:cNvSpPr>
          <p:nvPr/>
        </p:nvSpPr>
        <p:spPr bwMode="auto">
          <a:xfrm>
            <a:off x="5734050" y="1162050"/>
            <a:ext cx="1104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Delivery</a:t>
            </a:r>
          </a:p>
        </p:txBody>
      </p:sp>
      <p:sp>
        <p:nvSpPr>
          <p:cNvPr id="40966" name="Text Box 6"/>
          <p:cNvSpPr txBox="1">
            <a:spLocks noChangeArrowheads="1"/>
          </p:cNvSpPr>
          <p:nvPr/>
        </p:nvSpPr>
        <p:spPr bwMode="auto">
          <a:xfrm>
            <a:off x="3086100" y="1162050"/>
            <a:ext cx="1866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Proposal / Response</a:t>
            </a:r>
          </a:p>
        </p:txBody>
      </p:sp>
      <p:sp>
        <p:nvSpPr>
          <p:cNvPr id="40967" name="Text Box 7"/>
          <p:cNvSpPr txBox="1">
            <a:spLocks noChangeArrowheads="1"/>
          </p:cNvSpPr>
          <p:nvPr/>
        </p:nvSpPr>
        <p:spPr bwMode="auto">
          <a:xfrm>
            <a:off x="381000" y="1752600"/>
            <a:ext cx="2219325"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Sales Cheat Sheet</a:t>
            </a:r>
          </a:p>
          <a:p>
            <a:pPr eaLnBrk="1" hangingPunct="1">
              <a:spcBef>
                <a:spcPct val="50000"/>
              </a:spcBef>
            </a:pPr>
            <a:r>
              <a:rPr lang="en-US" sz="1400">
                <a:cs typeface="Arial" charset="0"/>
              </a:rPr>
              <a:t>Internal Enablement</a:t>
            </a:r>
          </a:p>
          <a:p>
            <a:pPr eaLnBrk="1" hangingPunct="1">
              <a:spcBef>
                <a:spcPct val="50000"/>
              </a:spcBef>
            </a:pPr>
            <a:r>
              <a:rPr lang="en-US" sz="1400">
                <a:cs typeface="Arial" charset="0"/>
              </a:rPr>
              <a:t>Virtual Summit (Recordings)</a:t>
            </a:r>
          </a:p>
          <a:p>
            <a:pPr eaLnBrk="1" hangingPunct="1">
              <a:spcBef>
                <a:spcPct val="50000"/>
              </a:spcBef>
            </a:pPr>
            <a:r>
              <a:rPr lang="en-US" sz="1400">
                <a:cs typeface="Arial" charset="0"/>
              </a:rPr>
              <a:t>External Presentations</a:t>
            </a:r>
          </a:p>
          <a:p>
            <a:pPr eaLnBrk="1" hangingPunct="1">
              <a:spcBef>
                <a:spcPct val="50000"/>
              </a:spcBef>
            </a:pPr>
            <a:r>
              <a:rPr lang="en-US" sz="1400">
                <a:cs typeface="Arial" charset="0"/>
              </a:rPr>
              <a:t>Access to WW Team for Direct Customer Sales Support</a:t>
            </a:r>
          </a:p>
          <a:p>
            <a:pPr eaLnBrk="1" hangingPunct="1">
              <a:spcBef>
                <a:spcPct val="50000"/>
              </a:spcBef>
            </a:pPr>
            <a:r>
              <a:rPr lang="en-US" sz="1400">
                <a:cs typeface="Arial" charset="0"/>
              </a:rPr>
              <a:t>Worldwide Live Demonstration Sites (See: Triton Universe)</a:t>
            </a:r>
          </a:p>
        </p:txBody>
      </p:sp>
      <p:sp>
        <p:nvSpPr>
          <p:cNvPr id="40968" name="Text Box 8"/>
          <p:cNvSpPr txBox="1">
            <a:spLocks noChangeArrowheads="1"/>
          </p:cNvSpPr>
          <p:nvPr/>
        </p:nvSpPr>
        <p:spPr bwMode="auto">
          <a:xfrm>
            <a:off x="2971800" y="1828800"/>
            <a:ext cx="2219325"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Pre-Written RFI Input</a:t>
            </a:r>
          </a:p>
          <a:p>
            <a:pPr eaLnBrk="1" hangingPunct="1">
              <a:spcBef>
                <a:spcPct val="50000"/>
              </a:spcBef>
            </a:pPr>
            <a:r>
              <a:rPr lang="en-US" sz="1400">
                <a:cs typeface="Arial" charset="0"/>
              </a:rPr>
              <a:t>SWG Bill of Materials (Part Numbers/Value Units with Pricing)</a:t>
            </a:r>
          </a:p>
          <a:p>
            <a:pPr eaLnBrk="1" hangingPunct="1">
              <a:spcBef>
                <a:spcPct val="50000"/>
              </a:spcBef>
            </a:pPr>
            <a:r>
              <a:rPr lang="en-US" sz="1400">
                <a:cs typeface="Arial" charset="0"/>
              </a:rPr>
              <a:t>Pre-Installed/Pre-Configured VMWare Images</a:t>
            </a:r>
          </a:p>
        </p:txBody>
      </p:sp>
      <p:sp>
        <p:nvSpPr>
          <p:cNvPr id="40969" name="Text Box 9"/>
          <p:cNvSpPr txBox="1">
            <a:spLocks noChangeArrowheads="1"/>
          </p:cNvSpPr>
          <p:nvPr/>
        </p:nvSpPr>
        <p:spPr bwMode="auto">
          <a:xfrm>
            <a:off x="5638800" y="1819275"/>
            <a:ext cx="2828925" cy="459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u="sng">
                <a:cs typeface="Arial" charset="0"/>
              </a:rPr>
              <a:t>Method WorkProducts</a:t>
            </a:r>
          </a:p>
          <a:p>
            <a:pPr eaLnBrk="1" hangingPunct="1">
              <a:spcBef>
                <a:spcPct val="50000"/>
              </a:spcBef>
              <a:buFontTx/>
              <a:buChar char="•"/>
            </a:pPr>
            <a:r>
              <a:rPr lang="en-US" sz="1400">
                <a:cs typeface="Arial" charset="0"/>
              </a:rPr>
              <a:t> </a:t>
            </a:r>
            <a:r>
              <a:rPr lang="en-US" sz="1200">
                <a:cs typeface="Arial" charset="0"/>
              </a:rPr>
              <a:t>Requirements</a:t>
            </a:r>
          </a:p>
          <a:p>
            <a:pPr eaLnBrk="1" hangingPunct="1">
              <a:spcBef>
                <a:spcPct val="50000"/>
              </a:spcBef>
              <a:buFontTx/>
              <a:buChar char="•"/>
            </a:pPr>
            <a:r>
              <a:rPr lang="en-US" sz="1200">
                <a:cs typeface="Arial" charset="0"/>
              </a:rPr>
              <a:t>  Architecture</a:t>
            </a:r>
          </a:p>
          <a:p>
            <a:pPr eaLnBrk="1" hangingPunct="1">
              <a:spcBef>
                <a:spcPct val="50000"/>
              </a:spcBef>
              <a:buFontTx/>
              <a:buChar char="•"/>
            </a:pPr>
            <a:r>
              <a:rPr lang="en-US" sz="1200">
                <a:cs typeface="Arial" charset="0"/>
              </a:rPr>
              <a:t>  Use Case / UML Model</a:t>
            </a:r>
          </a:p>
          <a:p>
            <a:pPr eaLnBrk="1" hangingPunct="1">
              <a:spcBef>
                <a:spcPct val="50000"/>
              </a:spcBef>
              <a:buFontTx/>
              <a:buChar char="•"/>
            </a:pPr>
            <a:r>
              <a:rPr lang="en-US" sz="1200">
                <a:cs typeface="Arial" charset="0"/>
              </a:rPr>
              <a:t>  Security Posture / Hardening</a:t>
            </a:r>
          </a:p>
          <a:p>
            <a:pPr eaLnBrk="1" hangingPunct="1">
              <a:spcBef>
                <a:spcPct val="50000"/>
              </a:spcBef>
            </a:pPr>
            <a:r>
              <a:rPr lang="en-US" sz="1400" u="sng">
                <a:cs typeface="Arial" charset="0"/>
              </a:rPr>
              <a:t>Installation/Configuration Scripts</a:t>
            </a:r>
          </a:p>
          <a:p>
            <a:pPr eaLnBrk="1" hangingPunct="1">
              <a:spcBef>
                <a:spcPct val="50000"/>
              </a:spcBef>
              <a:buFontTx/>
              <a:buChar char="•"/>
            </a:pPr>
            <a:r>
              <a:rPr lang="en-US" sz="1400">
                <a:cs typeface="Arial" charset="0"/>
              </a:rPr>
              <a:t>  </a:t>
            </a:r>
            <a:r>
              <a:rPr lang="en-US" sz="1200">
                <a:cs typeface="Arial" charset="0"/>
              </a:rPr>
              <a:t>Triton IBM SWG Products</a:t>
            </a:r>
            <a:br>
              <a:rPr lang="en-US" sz="1200">
                <a:cs typeface="Arial" charset="0"/>
              </a:rPr>
            </a:br>
            <a:r>
              <a:rPr lang="en-US" sz="1200">
                <a:cs typeface="Arial" charset="0"/>
              </a:rPr>
              <a:t>     (Currently Red Hat Linux Versions)</a:t>
            </a:r>
          </a:p>
          <a:p>
            <a:pPr eaLnBrk="1" hangingPunct="1">
              <a:spcBef>
                <a:spcPct val="50000"/>
              </a:spcBef>
              <a:buFontTx/>
              <a:buChar char="•"/>
            </a:pPr>
            <a:r>
              <a:rPr lang="en-US" sz="1200">
                <a:cs typeface="Arial" charset="0"/>
              </a:rPr>
              <a:t>   Sample Integration Applications</a:t>
            </a:r>
          </a:p>
          <a:p>
            <a:pPr eaLnBrk="1" hangingPunct="1">
              <a:spcBef>
                <a:spcPct val="50000"/>
              </a:spcBef>
            </a:pPr>
            <a:r>
              <a:rPr lang="en-US" sz="1400" u="sng">
                <a:cs typeface="Arial" charset="0"/>
              </a:rPr>
              <a:t>Testing</a:t>
            </a:r>
          </a:p>
          <a:p>
            <a:pPr eaLnBrk="1" hangingPunct="1">
              <a:spcBef>
                <a:spcPct val="50000"/>
              </a:spcBef>
              <a:buFontTx/>
              <a:buChar char="•"/>
            </a:pPr>
            <a:r>
              <a:rPr lang="en-US" sz="1200">
                <a:cs typeface="Arial" charset="0"/>
              </a:rPr>
              <a:t> Installation/Product Validation</a:t>
            </a:r>
          </a:p>
          <a:p>
            <a:pPr eaLnBrk="1" hangingPunct="1">
              <a:spcBef>
                <a:spcPct val="50000"/>
              </a:spcBef>
              <a:buFontTx/>
              <a:buChar char="•"/>
            </a:pPr>
            <a:r>
              <a:rPr lang="en-US" sz="1200">
                <a:cs typeface="Arial" charset="0"/>
              </a:rPr>
              <a:t> Integration</a:t>
            </a:r>
          </a:p>
          <a:p>
            <a:pPr eaLnBrk="1" hangingPunct="1">
              <a:spcBef>
                <a:spcPct val="50000"/>
              </a:spcBef>
              <a:buFontTx/>
              <a:buChar char="•"/>
            </a:pPr>
            <a:r>
              <a:rPr lang="en-US" sz="1200">
                <a:cs typeface="Arial" charset="0"/>
              </a:rPr>
              <a:t> Load/Stress/Performance</a:t>
            </a:r>
          </a:p>
          <a:p>
            <a:pPr eaLnBrk="1" hangingPunct="1">
              <a:spcBef>
                <a:spcPct val="50000"/>
              </a:spcBef>
            </a:pPr>
            <a:r>
              <a:rPr lang="en-US" sz="1400" u="sng">
                <a:cs typeface="Arial" charset="0"/>
              </a:rPr>
              <a:t>Implementation Guidance</a:t>
            </a:r>
          </a:p>
          <a:p>
            <a:pPr eaLnBrk="1" hangingPunct="1">
              <a:spcBef>
                <a:spcPct val="50000"/>
              </a:spcBef>
              <a:buFontTx/>
              <a:buChar char="•"/>
            </a:pPr>
            <a:r>
              <a:rPr lang="en-US" sz="1400">
                <a:cs typeface="Arial" charset="0"/>
              </a:rPr>
              <a:t> </a:t>
            </a:r>
            <a:r>
              <a:rPr lang="en-US" sz="1200">
                <a:cs typeface="Arial" charset="0"/>
              </a:rPr>
              <a:t>High Availability /  Resilience </a:t>
            </a:r>
          </a:p>
          <a:p>
            <a:pPr eaLnBrk="1" hangingPunct="1">
              <a:spcBef>
                <a:spcPct val="50000"/>
              </a:spcBef>
              <a:buFontTx/>
              <a:buChar char="•"/>
            </a:pPr>
            <a:r>
              <a:rPr lang="en-US" sz="1200">
                <a:cs typeface="Arial" charset="0"/>
              </a:rPr>
              <a:t> SOA Federation</a:t>
            </a:r>
          </a:p>
        </p:txBody>
      </p:sp>
      <p:sp>
        <p:nvSpPr>
          <p:cNvPr id="40970" name="Text Box 10"/>
          <p:cNvSpPr txBox="1">
            <a:spLocks noChangeArrowheads="1"/>
          </p:cNvSpPr>
          <p:nvPr/>
        </p:nvSpPr>
        <p:spPr bwMode="auto">
          <a:xfrm>
            <a:off x="323850" y="5276850"/>
            <a:ext cx="5191125" cy="561975"/>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1400">
                <a:cs typeface="Arial" charset="0"/>
              </a:rPr>
              <a:t>All Assets are available to all IBM employees via wiki at</a:t>
            </a:r>
          </a:p>
          <a:p>
            <a:pPr eaLnBrk="1" hangingPunct="1">
              <a:spcBef>
                <a:spcPct val="50000"/>
              </a:spcBef>
            </a:pPr>
            <a:r>
              <a:rPr lang="en-US" sz="1000">
                <a:cs typeface="Arial" charset="0"/>
              </a:rPr>
              <a:t>https://w3.tap.ibm.com/w3ki08/display/FWKS/Framework+Foundation+Triton-Core</a:t>
            </a:r>
          </a:p>
        </p:txBody>
      </p:sp>
    </p:spTree>
    <p:extLst>
      <p:ext uri="{BB962C8B-B14F-4D97-AF65-F5344CB8AC3E}">
        <p14:creationId xmlns:p14="http://schemas.microsoft.com/office/powerpoint/2010/main" val="12168148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fld id="{8D9AE319-98DB-6B47-A0E9-83B04C4B8A7F}" type="slidenum">
              <a:rPr lang="en-US"/>
              <a:pPr/>
              <a:t>26</a:t>
            </a:fld>
            <a:endParaRPr lang="en-US"/>
          </a:p>
        </p:txBody>
      </p:sp>
      <p:sp>
        <p:nvSpPr>
          <p:cNvPr id="43010" name="Slide Number Placeholder 3"/>
          <p:cNvSpPr txBox="1">
            <a:spLocks noGrp="1"/>
          </p:cNvSpPr>
          <p:nvPr/>
        </p:nvSpPr>
        <p:spPr bwMode="auto">
          <a:xfrm>
            <a:off x="160338" y="6467475"/>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5829DF-1213-2F46-BDB4-56EA3EA10052}" type="slidenum">
              <a:rPr lang="en-US" sz="1000">
                <a:solidFill>
                  <a:schemeClr val="bg1"/>
                </a:solidFill>
                <a:cs typeface="Arial" charset="0"/>
              </a:rPr>
              <a:pPr eaLnBrk="1" hangingPunct="1"/>
              <a:t>26</a:t>
            </a:fld>
            <a:endParaRPr lang="en-US" sz="1000">
              <a:solidFill>
                <a:schemeClr val="bg1"/>
              </a:solidFill>
              <a:cs typeface="Arial" charset="0"/>
            </a:endParaRPr>
          </a:p>
        </p:txBody>
      </p:sp>
      <p:sp>
        <p:nvSpPr>
          <p:cNvPr id="43011" name="Rectangle 2"/>
          <p:cNvSpPr>
            <a:spLocks noGrp="1" noChangeArrowheads="1"/>
          </p:cNvSpPr>
          <p:nvPr>
            <p:ph type="title" idx="4294967295"/>
          </p:nvPr>
        </p:nvSpPr>
        <p:spPr>
          <a:xfrm>
            <a:off x="695325" y="528638"/>
            <a:ext cx="7386638" cy="368300"/>
          </a:xfrm>
        </p:spPr>
        <p:txBody>
          <a:bodyPr anchor="t"/>
          <a:lstStyle/>
          <a:p>
            <a:r>
              <a:rPr lang="en-US"/>
              <a:t>Review of Typical Provisioning Options</a:t>
            </a:r>
          </a:p>
        </p:txBody>
      </p:sp>
      <p:sp>
        <p:nvSpPr>
          <p:cNvPr id="43012" name="Rectangle 3"/>
          <p:cNvSpPr>
            <a:spLocks noGrp="1" noChangeArrowheads="1"/>
          </p:cNvSpPr>
          <p:nvPr>
            <p:ph type="body" idx="4294967295"/>
          </p:nvPr>
        </p:nvSpPr>
        <p:spPr>
          <a:xfrm>
            <a:off x="3009900" y="1200150"/>
            <a:ext cx="2971800" cy="4630738"/>
          </a:xfrm>
          <a:noFill/>
        </p:spPr>
        <p:txBody>
          <a:bodyPr/>
          <a:lstStyle/>
          <a:p>
            <a:r>
              <a:rPr lang="en-US" sz="1800"/>
              <a:t>2. Soft Appliance</a:t>
            </a:r>
          </a:p>
          <a:p>
            <a:pPr algn="ctr">
              <a:buFontTx/>
              <a:buNone/>
            </a:pPr>
            <a:r>
              <a:rPr lang="ja-JP" altLang="en-US" sz="1600" b="1" i="1"/>
              <a:t>“</a:t>
            </a:r>
            <a:r>
              <a:rPr lang="en-US" sz="1600" b="1" i="1"/>
              <a:t>Operational Software Images</a:t>
            </a:r>
            <a:r>
              <a:rPr lang="ja-JP" altLang="en-US" sz="1600" b="1" i="1"/>
              <a:t>”</a:t>
            </a:r>
            <a:endParaRPr lang="en-US" sz="1600" b="1" i="1"/>
          </a:p>
          <a:p>
            <a:pPr>
              <a:buFont typeface="Wingdings" charset="0"/>
              <a:buAutoNum type="arabicPeriod"/>
            </a:pPr>
            <a:endParaRPr lang="en-US" sz="1600" b="1" i="1"/>
          </a:p>
          <a:p>
            <a:r>
              <a:rPr lang="en-US" sz="1600"/>
              <a:t>Delivery: Framework Factories ship completed images</a:t>
            </a:r>
          </a:p>
          <a:p>
            <a:r>
              <a:rPr lang="en-US" sz="1600"/>
              <a:t>Complete Installation, Virtualized Environment (Software Images)</a:t>
            </a:r>
          </a:p>
          <a:p>
            <a:r>
              <a:rPr lang="en-US" sz="1600"/>
              <a:t>No Hardware Provided</a:t>
            </a:r>
          </a:p>
          <a:p>
            <a:r>
              <a:rPr lang="en-US" sz="1600"/>
              <a:t>Architecture Assets </a:t>
            </a:r>
          </a:p>
          <a:p>
            <a:r>
              <a:rPr lang="en-US" sz="1600"/>
              <a:t>Available Today for Intel/</a:t>
            </a:r>
            <a:r>
              <a:rPr lang="ja-JP" altLang="en-US" sz="1600"/>
              <a:t>“</a:t>
            </a:r>
            <a:r>
              <a:rPr lang="en-US" sz="1600"/>
              <a:t>x</a:t>
            </a:r>
            <a:r>
              <a:rPr lang="ja-JP" altLang="en-US" sz="1600"/>
              <a:t>”</a:t>
            </a:r>
            <a:r>
              <a:rPr lang="en-US" sz="1600"/>
              <a:t> , </a:t>
            </a:r>
            <a:r>
              <a:rPr lang="ja-JP" altLang="en-US" sz="1600"/>
              <a:t>“</a:t>
            </a:r>
            <a:r>
              <a:rPr lang="en-US" sz="1600"/>
              <a:t>z</a:t>
            </a:r>
            <a:r>
              <a:rPr lang="ja-JP" altLang="en-US" sz="1600"/>
              <a:t>”</a:t>
            </a:r>
            <a:r>
              <a:rPr lang="en-US" sz="1600"/>
              <a:t> images currently being built</a:t>
            </a:r>
          </a:p>
          <a:p>
            <a:pPr>
              <a:buFontTx/>
              <a:buNone/>
            </a:pPr>
            <a:endParaRPr lang="en-US" sz="1600"/>
          </a:p>
          <a:p>
            <a:endParaRPr lang="en-US"/>
          </a:p>
        </p:txBody>
      </p:sp>
      <p:sp>
        <p:nvSpPr>
          <p:cNvPr id="43013" name="Rectangle 4"/>
          <p:cNvSpPr>
            <a:spLocks noChangeArrowheads="1"/>
          </p:cNvSpPr>
          <p:nvPr/>
        </p:nvSpPr>
        <p:spPr bwMode="auto">
          <a:xfrm>
            <a:off x="6027738" y="1179513"/>
            <a:ext cx="3116262"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bg1"/>
              </a:buClr>
              <a:buFont typeface="Wingdings" charset="0"/>
              <a:buChar char="§"/>
            </a:pPr>
            <a:r>
              <a:rPr lang="en-US" sz="1600">
                <a:cs typeface="Arial" charset="0"/>
              </a:rPr>
              <a:t>3. Hard Appliance</a:t>
            </a:r>
          </a:p>
          <a:p>
            <a:pPr marL="342900" indent="-342900" algn="ctr" eaLnBrk="1" hangingPunct="1">
              <a:spcBef>
                <a:spcPct val="20000"/>
              </a:spcBef>
              <a:buClr>
                <a:schemeClr val="bg1"/>
              </a:buClr>
              <a:buFont typeface="Wingdings" charset="0"/>
              <a:buNone/>
            </a:pPr>
            <a:r>
              <a:rPr lang="ja-JP" altLang="en-US" sz="1600" b="1" i="1">
                <a:cs typeface="Arial" charset="0"/>
              </a:rPr>
              <a:t>“</a:t>
            </a:r>
            <a:r>
              <a:rPr lang="en-US" sz="1600" b="1" i="1">
                <a:cs typeface="Arial" charset="0"/>
              </a:rPr>
              <a:t>Operational Software PLUS Hardware</a:t>
            </a:r>
            <a:r>
              <a:rPr lang="ja-JP" altLang="en-US" sz="1600" b="1" i="1">
                <a:cs typeface="Arial" charset="0"/>
              </a:rPr>
              <a:t>”</a:t>
            </a:r>
            <a:endParaRPr lang="en-US" sz="1600" b="1" i="1">
              <a:cs typeface="Arial" charset="0"/>
            </a:endParaRPr>
          </a:p>
          <a:p>
            <a:pPr marL="342900" indent="-342900" eaLnBrk="1" hangingPunct="1">
              <a:spcBef>
                <a:spcPct val="20000"/>
              </a:spcBef>
              <a:buClr>
                <a:schemeClr val="bg1"/>
              </a:buClr>
              <a:buFont typeface="Wingdings" charset="0"/>
              <a:buChar char="§"/>
            </a:pPr>
            <a:endParaRPr lang="en-US" sz="1600" b="1" i="1">
              <a:cs typeface="Arial" charset="0"/>
            </a:endParaRPr>
          </a:p>
          <a:p>
            <a:pPr marL="342900" indent="-342900" eaLnBrk="1" hangingPunct="1">
              <a:spcBef>
                <a:spcPct val="20000"/>
              </a:spcBef>
              <a:buClr>
                <a:schemeClr val="bg1"/>
              </a:buClr>
              <a:buFont typeface="Wingdings" charset="0"/>
              <a:buChar char="§"/>
            </a:pPr>
            <a:r>
              <a:rPr lang="en-US" sz="1600">
                <a:cs typeface="Arial" charset="0"/>
              </a:rPr>
              <a:t>Delivery: A complete working SOA Infrastructure – Just plug it in.</a:t>
            </a:r>
          </a:p>
          <a:p>
            <a:pPr marL="342900" indent="-342900" eaLnBrk="1" hangingPunct="1">
              <a:spcBef>
                <a:spcPct val="20000"/>
              </a:spcBef>
              <a:buClr>
                <a:schemeClr val="bg1"/>
              </a:buClr>
              <a:buFont typeface="Wingdings" charset="0"/>
              <a:buChar char="§"/>
            </a:pPr>
            <a:r>
              <a:rPr lang="en-US" sz="1600">
                <a:cs typeface="Arial" charset="0"/>
              </a:rPr>
              <a:t>Can leverage  hardware virtualization or </a:t>
            </a:r>
            <a:r>
              <a:rPr lang="ja-JP" altLang="en-US" sz="1600">
                <a:cs typeface="Arial" charset="0"/>
              </a:rPr>
              <a:t>“</a:t>
            </a:r>
            <a:r>
              <a:rPr lang="en-US" sz="1600">
                <a:cs typeface="Arial" charset="0"/>
              </a:rPr>
              <a:t>native build</a:t>
            </a:r>
            <a:r>
              <a:rPr lang="ja-JP" altLang="en-US" sz="1600">
                <a:cs typeface="Arial" charset="0"/>
              </a:rPr>
              <a:t>”</a:t>
            </a:r>
            <a:endParaRPr lang="en-US" sz="1600">
              <a:cs typeface="Arial" charset="0"/>
            </a:endParaRPr>
          </a:p>
          <a:p>
            <a:pPr marL="342900" indent="-342900" eaLnBrk="1" hangingPunct="1">
              <a:spcBef>
                <a:spcPct val="20000"/>
              </a:spcBef>
              <a:buClr>
                <a:schemeClr val="bg1"/>
              </a:buClr>
              <a:buFont typeface="Wingdings" charset="0"/>
              <a:buChar char="§"/>
            </a:pPr>
            <a:r>
              <a:rPr lang="en-US" sz="1600">
                <a:cs typeface="Arial" charset="0"/>
              </a:rPr>
              <a:t>Available today on Intel </a:t>
            </a:r>
            <a:r>
              <a:rPr lang="ja-JP" altLang="en-US" sz="1600">
                <a:cs typeface="Arial" charset="0"/>
              </a:rPr>
              <a:t>“</a:t>
            </a:r>
            <a:r>
              <a:rPr lang="en-US" sz="1600">
                <a:cs typeface="Arial" charset="0"/>
              </a:rPr>
              <a:t>x</a:t>
            </a:r>
            <a:r>
              <a:rPr lang="ja-JP" altLang="en-US" sz="1600">
                <a:cs typeface="Arial" charset="0"/>
              </a:rPr>
              <a:t>”</a:t>
            </a:r>
            <a:r>
              <a:rPr lang="en-US" sz="1600">
                <a:cs typeface="Arial" charset="0"/>
              </a:rPr>
              <a:t> platform.  </a:t>
            </a:r>
          </a:p>
          <a:p>
            <a:pPr marL="342900" indent="-342900" eaLnBrk="1" hangingPunct="1">
              <a:spcBef>
                <a:spcPct val="20000"/>
              </a:spcBef>
              <a:buClr>
                <a:schemeClr val="bg1"/>
              </a:buClr>
              <a:buFont typeface="Wingdings" charset="0"/>
              <a:buChar char="§"/>
            </a:pPr>
            <a:r>
              <a:rPr lang="en-US" sz="1600">
                <a:cs typeface="Arial" charset="0"/>
              </a:rPr>
              <a:t>All documentation &amp; assets provided</a:t>
            </a:r>
          </a:p>
        </p:txBody>
      </p:sp>
      <p:sp>
        <p:nvSpPr>
          <p:cNvPr id="43014" name="Rectangle 5"/>
          <p:cNvSpPr>
            <a:spLocks noChangeArrowheads="1"/>
          </p:cNvSpPr>
          <p:nvPr/>
        </p:nvSpPr>
        <p:spPr bwMode="auto">
          <a:xfrm>
            <a:off x="188913" y="1217613"/>
            <a:ext cx="28098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bg1"/>
              </a:buClr>
              <a:buFont typeface="Wingdings" charset="0"/>
              <a:buNone/>
            </a:pPr>
            <a:r>
              <a:rPr lang="en-US" sz="1600">
                <a:cs typeface="Arial" charset="0"/>
              </a:rPr>
              <a:t>1.  Accelerator</a:t>
            </a:r>
          </a:p>
          <a:p>
            <a:pPr marL="342900" indent="-342900" eaLnBrk="1" hangingPunct="1">
              <a:spcBef>
                <a:spcPct val="20000"/>
              </a:spcBef>
              <a:buClr>
                <a:schemeClr val="bg1"/>
              </a:buClr>
              <a:buFont typeface="Wingdings" charset="0"/>
              <a:buNone/>
            </a:pPr>
            <a:r>
              <a:rPr lang="ja-JP" altLang="en-US" sz="1600" b="1" i="1">
                <a:cs typeface="Arial" charset="0"/>
              </a:rPr>
              <a:t>“</a:t>
            </a:r>
            <a:r>
              <a:rPr lang="en-US" sz="1600" b="1" i="1">
                <a:cs typeface="Arial" charset="0"/>
              </a:rPr>
              <a:t>The Cook Book</a:t>
            </a:r>
            <a:r>
              <a:rPr lang="ja-JP" altLang="en-US" sz="1600" b="1" i="1">
                <a:cs typeface="Arial" charset="0"/>
              </a:rPr>
              <a:t>”</a:t>
            </a:r>
            <a:endParaRPr lang="en-US" sz="1600" b="1" i="1">
              <a:cs typeface="Arial" charset="0"/>
            </a:endParaRPr>
          </a:p>
          <a:p>
            <a:pPr marL="342900" indent="-342900" eaLnBrk="1" hangingPunct="1">
              <a:spcBef>
                <a:spcPct val="20000"/>
              </a:spcBef>
              <a:buClr>
                <a:schemeClr val="bg1"/>
              </a:buClr>
              <a:buFont typeface="Wingdings" charset="0"/>
              <a:buChar char="§"/>
            </a:pPr>
            <a:endParaRPr lang="en-US" sz="1600" b="1" i="1">
              <a:cs typeface="Arial" charset="0"/>
            </a:endParaRPr>
          </a:p>
          <a:p>
            <a:pPr marL="342900" indent="-342900" eaLnBrk="1" hangingPunct="1">
              <a:spcBef>
                <a:spcPct val="20000"/>
              </a:spcBef>
              <a:buClr>
                <a:schemeClr val="bg1"/>
              </a:buClr>
              <a:buFont typeface="Wingdings" charset="0"/>
              <a:buChar char="§"/>
            </a:pPr>
            <a:r>
              <a:rPr lang="en-US" sz="1600">
                <a:cs typeface="Arial" charset="0"/>
              </a:rPr>
              <a:t>Delivery: Skilled Delivery Teams use components as they see fit</a:t>
            </a:r>
          </a:p>
          <a:p>
            <a:pPr marL="342900" indent="-342900" eaLnBrk="1" hangingPunct="1">
              <a:spcBef>
                <a:spcPct val="20000"/>
              </a:spcBef>
              <a:buClr>
                <a:schemeClr val="bg1"/>
              </a:buClr>
              <a:buFont typeface="Wingdings" charset="0"/>
              <a:buChar char="§"/>
            </a:pPr>
            <a:r>
              <a:rPr lang="en-US" sz="1600">
                <a:cs typeface="Arial" charset="0"/>
              </a:rPr>
              <a:t>Architecture Assets</a:t>
            </a:r>
          </a:p>
          <a:p>
            <a:pPr marL="342900" indent="-342900" eaLnBrk="1" hangingPunct="1">
              <a:spcBef>
                <a:spcPct val="20000"/>
              </a:spcBef>
              <a:buClr>
                <a:schemeClr val="bg1"/>
              </a:buClr>
              <a:buFont typeface="Wingdings" charset="0"/>
              <a:buChar char="§"/>
            </a:pPr>
            <a:r>
              <a:rPr lang="en-US" sz="1600">
                <a:cs typeface="Arial" charset="0"/>
              </a:rPr>
              <a:t>Design Assets </a:t>
            </a:r>
          </a:p>
          <a:p>
            <a:pPr marL="342900" indent="-342900" eaLnBrk="1" hangingPunct="1">
              <a:spcBef>
                <a:spcPct val="20000"/>
              </a:spcBef>
              <a:buClr>
                <a:schemeClr val="bg1"/>
              </a:buClr>
              <a:buFont typeface="Wingdings" charset="0"/>
              <a:buChar char="§"/>
            </a:pPr>
            <a:r>
              <a:rPr lang="en-US" sz="1600">
                <a:cs typeface="Arial" charset="0"/>
              </a:rPr>
              <a:t>Code Assets </a:t>
            </a:r>
          </a:p>
          <a:p>
            <a:pPr marL="342900" indent="-342900" eaLnBrk="1" hangingPunct="1">
              <a:spcBef>
                <a:spcPct val="20000"/>
              </a:spcBef>
              <a:buClr>
                <a:schemeClr val="bg1"/>
              </a:buClr>
              <a:buFont typeface="Wingdings" charset="0"/>
              <a:buChar char="§"/>
            </a:pPr>
            <a:r>
              <a:rPr lang="en-US" sz="1600">
                <a:cs typeface="Arial" charset="0"/>
              </a:rPr>
              <a:t>Tools Assets </a:t>
            </a:r>
          </a:p>
          <a:p>
            <a:pPr marL="342900" indent="-342900" eaLnBrk="1" hangingPunct="1">
              <a:spcBef>
                <a:spcPct val="20000"/>
              </a:spcBef>
              <a:buClr>
                <a:schemeClr val="bg1"/>
              </a:buClr>
              <a:buFont typeface="Wingdings" charset="0"/>
              <a:buChar char="§"/>
            </a:pPr>
            <a:endParaRPr lang="en-US" sz="1600">
              <a:cs typeface="Arial" charset="0"/>
            </a:endParaRPr>
          </a:p>
          <a:p>
            <a:pPr marL="342900" indent="-342900" eaLnBrk="1" hangingPunct="1">
              <a:spcBef>
                <a:spcPct val="20000"/>
              </a:spcBef>
              <a:buClr>
                <a:schemeClr val="bg1"/>
              </a:buClr>
              <a:buFont typeface="Wingdings" charset="0"/>
              <a:buChar char="§"/>
            </a:pPr>
            <a:endParaRPr lang="en-US" sz="1600">
              <a:cs typeface="Arial" charset="0"/>
            </a:endParaRPr>
          </a:p>
        </p:txBody>
      </p:sp>
      <p:sp>
        <p:nvSpPr>
          <p:cNvPr id="43015" name="Text Box 6"/>
          <p:cNvSpPr txBox="1">
            <a:spLocks noChangeArrowheads="1"/>
          </p:cNvSpPr>
          <p:nvPr/>
        </p:nvSpPr>
        <p:spPr bwMode="auto">
          <a:xfrm>
            <a:off x="390525" y="4629150"/>
            <a:ext cx="2076450" cy="7683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400">
                <a:cs typeface="Arial" charset="0"/>
              </a:rPr>
              <a:t>Use whatever assets  are of value to you and your delivery team</a:t>
            </a:r>
          </a:p>
        </p:txBody>
      </p:sp>
      <p:sp>
        <p:nvSpPr>
          <p:cNvPr id="43016" name="Text Box 7"/>
          <p:cNvSpPr txBox="1">
            <a:spLocks noChangeArrowheads="1"/>
          </p:cNvSpPr>
          <p:nvPr/>
        </p:nvSpPr>
        <p:spPr bwMode="auto">
          <a:xfrm>
            <a:off x="3028950" y="5565775"/>
            <a:ext cx="2924175" cy="5556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400">
                <a:cs typeface="Arial" charset="0"/>
              </a:rPr>
              <a:t>Get a </a:t>
            </a:r>
            <a:r>
              <a:rPr lang="ja-JP" altLang="en-US" sz="1400">
                <a:cs typeface="Arial" charset="0"/>
              </a:rPr>
              <a:t>“</a:t>
            </a:r>
            <a:r>
              <a:rPr lang="en-US" sz="1400">
                <a:cs typeface="Arial" charset="0"/>
              </a:rPr>
              <a:t>Quick Start</a:t>
            </a:r>
            <a:r>
              <a:rPr lang="ja-JP" altLang="en-US" sz="1400">
                <a:cs typeface="Arial" charset="0"/>
              </a:rPr>
              <a:t>”</a:t>
            </a:r>
            <a:r>
              <a:rPr lang="en-US" sz="1400">
                <a:cs typeface="Arial" charset="0"/>
              </a:rPr>
              <a:t> on delivering</a:t>
            </a:r>
            <a:br>
              <a:rPr lang="en-US" sz="1400">
                <a:cs typeface="Arial" charset="0"/>
              </a:rPr>
            </a:br>
            <a:r>
              <a:rPr lang="en-US" sz="1400">
                <a:cs typeface="Arial" charset="0"/>
              </a:rPr>
              <a:t>mission/business value</a:t>
            </a:r>
          </a:p>
        </p:txBody>
      </p:sp>
      <p:sp>
        <p:nvSpPr>
          <p:cNvPr id="43017" name="Text Box 8"/>
          <p:cNvSpPr txBox="1">
            <a:spLocks noChangeArrowheads="1"/>
          </p:cNvSpPr>
          <p:nvPr/>
        </p:nvSpPr>
        <p:spPr bwMode="auto">
          <a:xfrm>
            <a:off x="6400800" y="5235575"/>
            <a:ext cx="2362200" cy="55562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400">
                <a:cs typeface="Arial" charset="0"/>
              </a:rPr>
              <a:t>Deliver SOA Functionality </a:t>
            </a:r>
            <a:br>
              <a:rPr lang="en-US" sz="1400">
                <a:cs typeface="Arial" charset="0"/>
              </a:rPr>
            </a:br>
            <a:r>
              <a:rPr lang="ja-JP" altLang="en-US" sz="1400">
                <a:cs typeface="Arial" charset="0"/>
              </a:rPr>
              <a:t>“</a:t>
            </a:r>
            <a:r>
              <a:rPr lang="en-US" sz="1400">
                <a:cs typeface="Arial" charset="0"/>
              </a:rPr>
              <a:t>In a Box</a:t>
            </a:r>
            <a:r>
              <a:rPr lang="ja-JP" altLang="en-US" sz="1400">
                <a:cs typeface="Arial" charset="0"/>
              </a:rPr>
              <a:t>”</a:t>
            </a:r>
            <a:r>
              <a:rPr lang="en-US" sz="1400">
                <a:cs typeface="Arial" charset="0"/>
              </a:rPr>
              <a:t>.  </a:t>
            </a:r>
          </a:p>
        </p:txBody>
      </p:sp>
    </p:spTree>
    <p:extLst>
      <p:ext uri="{BB962C8B-B14F-4D97-AF65-F5344CB8AC3E}">
        <p14:creationId xmlns:p14="http://schemas.microsoft.com/office/powerpoint/2010/main" val="1561862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lide Number Placeholder 1"/>
          <p:cNvSpPr>
            <a:spLocks noGrp="1"/>
          </p:cNvSpPr>
          <p:nvPr>
            <p:ph type="sldNum" sz="quarter" idx="10"/>
          </p:nvPr>
        </p:nvSpPr>
        <p:spPr/>
        <p:txBody>
          <a:bodyPr/>
          <a:lstStyle/>
          <a:p>
            <a:fld id="{702683BE-EEF5-8747-A7BF-E703BBBFF689}" type="slidenum">
              <a:rPr lang="en-US"/>
              <a:pPr/>
              <a:t>27</a:t>
            </a:fld>
            <a:endParaRPr lang="en-US"/>
          </a:p>
        </p:txBody>
      </p:sp>
      <p:sp>
        <p:nvSpPr>
          <p:cNvPr id="47106" name="AutoShape 2"/>
          <p:cNvSpPr>
            <a:spLocks noChangeArrowheads="1"/>
          </p:cNvSpPr>
          <p:nvPr/>
        </p:nvSpPr>
        <p:spPr bwMode="auto">
          <a:xfrm>
            <a:off x="4008438" y="2713038"/>
            <a:ext cx="514350" cy="2362200"/>
          </a:xfrm>
          <a:prstGeom prst="rightArrow">
            <a:avLst>
              <a:gd name="adj1" fmla="val 50000"/>
              <a:gd name="adj2" fmla="val 25000"/>
            </a:avLst>
          </a:prstGeom>
          <a:solidFill>
            <a:srgbClr val="99FF66"/>
          </a:solidFill>
          <a:ln w="9525">
            <a:solidFill>
              <a:schemeClr val="tx1"/>
            </a:solidFill>
            <a:miter lim="800000"/>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graphicFrame>
        <p:nvGraphicFramePr>
          <p:cNvPr id="47107" name="Object 3"/>
          <p:cNvGraphicFramePr>
            <a:graphicFrameLocks noChangeAspect="1"/>
          </p:cNvGraphicFramePr>
          <p:nvPr/>
        </p:nvGraphicFramePr>
        <p:xfrm>
          <a:off x="266700" y="1390650"/>
          <a:ext cx="3846513" cy="4476750"/>
        </p:xfrm>
        <a:graphic>
          <a:graphicData uri="http://schemas.openxmlformats.org/presentationml/2006/ole">
            <mc:AlternateContent xmlns:mc="http://schemas.openxmlformats.org/markup-compatibility/2006">
              <mc:Choice xmlns:v="urn:schemas-microsoft-com:vml" Requires="v">
                <p:oleObj spid="_x0000_s38945" name="Visio" r:id="rId4" imgW="610743" imgH="4480560" progId="Visio.Drawing.11">
                  <p:embed/>
                </p:oleObj>
              </mc:Choice>
              <mc:Fallback>
                <p:oleObj name="Visio" r:id="rId4" imgW="610743" imgH="44805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1390650"/>
                        <a:ext cx="3846513"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08" name="Slide Number Placeholder 4"/>
          <p:cNvSpPr txBox="1">
            <a:spLocks noGrp="1"/>
          </p:cNvSpPr>
          <p:nvPr/>
        </p:nvSpPr>
        <p:spPr bwMode="auto">
          <a:xfrm>
            <a:off x="304800" y="6534150"/>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6840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D13175-B765-6A4D-9E23-1A1FA11AAF60}" type="slidenum">
              <a:rPr lang="en-US" sz="800">
                <a:solidFill>
                  <a:schemeClr val="bg1"/>
                </a:solidFill>
                <a:cs typeface="Arial" charset="0"/>
              </a:rPr>
              <a:pPr eaLnBrk="1" hangingPunct="1"/>
              <a:t>27</a:t>
            </a:fld>
            <a:endParaRPr lang="en-US" sz="800">
              <a:solidFill>
                <a:schemeClr val="bg1"/>
              </a:solidFill>
              <a:cs typeface="Arial" charset="0"/>
            </a:endParaRPr>
          </a:p>
        </p:txBody>
      </p:sp>
      <p:sp>
        <p:nvSpPr>
          <p:cNvPr id="47109" name="Rectangle 2"/>
          <p:cNvSpPr>
            <a:spLocks noGrp="1" noChangeArrowheads="1"/>
          </p:cNvSpPr>
          <p:nvPr>
            <p:ph type="title" idx="4294967295"/>
          </p:nvPr>
        </p:nvSpPr>
        <p:spPr>
          <a:xfrm>
            <a:off x="361950" y="933450"/>
            <a:ext cx="8229600" cy="314325"/>
          </a:xfrm>
        </p:spPr>
        <p:txBody>
          <a:bodyPr lIns="0" rIns="0" anchor="b"/>
          <a:lstStyle/>
          <a:p>
            <a:pPr algn="ctr"/>
            <a:r>
              <a:rPr lang="en-US" sz="3000"/>
              <a:t>Triton Development Tools</a:t>
            </a:r>
          </a:p>
        </p:txBody>
      </p:sp>
      <p:sp>
        <p:nvSpPr>
          <p:cNvPr id="47110" name="Line 5"/>
          <p:cNvSpPr>
            <a:spLocks noChangeShapeType="1"/>
          </p:cNvSpPr>
          <p:nvPr/>
        </p:nvSpPr>
        <p:spPr bwMode="auto">
          <a:xfrm>
            <a:off x="3019425" y="3595688"/>
            <a:ext cx="301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45720" rIns="45720">
            <a:spAutoFit/>
          </a:bodyPr>
          <a:lstStyle/>
          <a:p>
            <a:endParaRPr lang="en-US"/>
          </a:p>
        </p:txBody>
      </p:sp>
      <p:pic>
        <p:nvPicPr>
          <p:cNvPr id="47111" name="Picture 7"/>
          <p:cNvPicPr>
            <a:picLocks noChangeAspect="1" noChangeArrowheads="1"/>
          </p:cNvPicPr>
          <p:nvPr/>
        </p:nvPicPr>
        <p:blipFill>
          <a:blip r:embed="rId6">
            <a:extLst>
              <a:ext uri="{28A0092B-C50C-407E-A947-70E740481C1C}">
                <a14:useLocalDpi xmlns:a14="http://schemas.microsoft.com/office/drawing/2010/main" val="0"/>
              </a:ext>
            </a:extLst>
          </a:blip>
          <a:srcRect l="55257" t="29854" r="34225" b="61887"/>
          <a:stretch>
            <a:fillRect/>
          </a:stretch>
        </p:blipFill>
        <p:spPr bwMode="auto">
          <a:xfrm>
            <a:off x="708025" y="2578100"/>
            <a:ext cx="11398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7112" name="Picture 8">
            <a:hlinkClick r:id="rId7"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l="37311" t="28354" r="54550" b="61920"/>
          <a:stretch>
            <a:fillRect/>
          </a:stretch>
        </p:blipFill>
        <p:spPr bwMode="auto">
          <a:xfrm>
            <a:off x="2173288" y="2473325"/>
            <a:ext cx="12588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7113" name="Line 9"/>
          <p:cNvSpPr>
            <a:spLocks noChangeShapeType="1"/>
          </p:cNvSpPr>
          <p:nvPr/>
        </p:nvSpPr>
        <p:spPr bwMode="auto">
          <a:xfrm>
            <a:off x="1847850" y="2930525"/>
            <a:ext cx="271463" cy="127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14" name="Text Box 10"/>
          <p:cNvSpPr txBox="1">
            <a:spLocks noChangeArrowheads="1"/>
          </p:cNvSpPr>
          <p:nvPr/>
        </p:nvSpPr>
        <p:spPr bwMode="auto">
          <a:xfrm>
            <a:off x="2325688" y="2257425"/>
            <a:ext cx="116363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spcBef>
                <a:spcPct val="10000"/>
              </a:spcBef>
              <a:buClr>
                <a:schemeClr val="accent1"/>
              </a:buClr>
              <a:buFont typeface="Wingdings" charset="0"/>
              <a:buNone/>
            </a:pPr>
            <a:r>
              <a:rPr lang="en-US" sz="1200">
                <a:solidFill>
                  <a:schemeClr val="bg1"/>
                </a:solidFill>
                <a:cs typeface="Arial" charset="0"/>
              </a:rPr>
              <a:t>Business Model</a:t>
            </a:r>
            <a:endParaRPr lang="en-US" sz="1200" baseline="-25000">
              <a:solidFill>
                <a:schemeClr val="bg1"/>
              </a:solidFill>
              <a:cs typeface="Arial" charset="0"/>
            </a:endParaRPr>
          </a:p>
        </p:txBody>
      </p:sp>
      <p:sp>
        <p:nvSpPr>
          <p:cNvPr id="47115" name="Text Box 11"/>
          <p:cNvSpPr txBox="1">
            <a:spLocks noChangeArrowheads="1"/>
          </p:cNvSpPr>
          <p:nvPr/>
        </p:nvSpPr>
        <p:spPr bwMode="auto">
          <a:xfrm>
            <a:off x="508000" y="2344738"/>
            <a:ext cx="16954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spcBef>
                <a:spcPct val="10000"/>
              </a:spcBef>
              <a:buClr>
                <a:schemeClr val="accent1"/>
              </a:buClr>
              <a:buFont typeface="Wingdings" charset="0"/>
              <a:buNone/>
            </a:pPr>
            <a:r>
              <a:rPr lang="en-US" sz="1200">
                <a:solidFill>
                  <a:schemeClr val="bg1"/>
                </a:solidFill>
                <a:cs typeface="Arial" charset="0"/>
              </a:rPr>
              <a:t>Business Requirements</a:t>
            </a:r>
            <a:endParaRPr lang="en-US" sz="1200" baseline="-25000">
              <a:solidFill>
                <a:schemeClr val="bg1"/>
              </a:solidFill>
              <a:cs typeface="Arial" charset="0"/>
            </a:endParaRPr>
          </a:p>
        </p:txBody>
      </p:sp>
      <p:sp>
        <p:nvSpPr>
          <p:cNvPr id="47116" name="Oval 12"/>
          <p:cNvSpPr>
            <a:spLocks noChangeArrowheads="1"/>
          </p:cNvSpPr>
          <p:nvPr/>
        </p:nvSpPr>
        <p:spPr bwMode="auto">
          <a:xfrm rot="13171358">
            <a:off x="2659063" y="3694113"/>
            <a:ext cx="52387" cy="76200"/>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17" name="Oval 13"/>
          <p:cNvSpPr>
            <a:spLocks noChangeArrowheads="1"/>
          </p:cNvSpPr>
          <p:nvPr/>
        </p:nvSpPr>
        <p:spPr bwMode="auto">
          <a:xfrm rot="13171358">
            <a:off x="2657475" y="3878263"/>
            <a:ext cx="52388" cy="76200"/>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18" name="Line 14"/>
          <p:cNvSpPr>
            <a:spLocks noChangeShapeType="1"/>
          </p:cNvSpPr>
          <p:nvPr/>
        </p:nvSpPr>
        <p:spPr bwMode="auto">
          <a:xfrm rot="13171358" flipV="1">
            <a:off x="2736850" y="3824288"/>
            <a:ext cx="1588" cy="74612"/>
          </a:xfrm>
          <a:prstGeom prst="line">
            <a:avLst/>
          </a:prstGeom>
          <a:no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19" name="Oval 15"/>
          <p:cNvSpPr>
            <a:spLocks noChangeArrowheads="1"/>
          </p:cNvSpPr>
          <p:nvPr/>
        </p:nvSpPr>
        <p:spPr bwMode="auto">
          <a:xfrm rot="13171358">
            <a:off x="2843213" y="3843338"/>
            <a:ext cx="52387" cy="76200"/>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0" name="Oval 16"/>
          <p:cNvSpPr>
            <a:spLocks noChangeArrowheads="1"/>
          </p:cNvSpPr>
          <p:nvPr/>
        </p:nvSpPr>
        <p:spPr bwMode="auto">
          <a:xfrm rot="13171358">
            <a:off x="2925763" y="3911600"/>
            <a:ext cx="52387" cy="76200"/>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1" name="Oval 17"/>
          <p:cNvSpPr>
            <a:spLocks noChangeArrowheads="1"/>
          </p:cNvSpPr>
          <p:nvPr/>
        </p:nvSpPr>
        <p:spPr bwMode="auto">
          <a:xfrm rot="13171358">
            <a:off x="2759075" y="3962400"/>
            <a:ext cx="52388" cy="76200"/>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2" name="Line 18"/>
          <p:cNvSpPr>
            <a:spLocks noChangeShapeType="1"/>
          </p:cNvSpPr>
          <p:nvPr/>
        </p:nvSpPr>
        <p:spPr bwMode="auto">
          <a:xfrm rot="13171358" flipH="1" flipV="1">
            <a:off x="2820988" y="3906838"/>
            <a:ext cx="6350" cy="68262"/>
          </a:xfrm>
          <a:prstGeom prst="line">
            <a:avLst/>
          </a:prstGeom>
          <a:no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23" name="Line 19"/>
          <p:cNvSpPr>
            <a:spLocks noChangeShapeType="1"/>
          </p:cNvSpPr>
          <p:nvPr/>
        </p:nvSpPr>
        <p:spPr bwMode="auto">
          <a:xfrm rot="13171358" flipH="1">
            <a:off x="2881313" y="3917950"/>
            <a:ext cx="55562" cy="1588"/>
          </a:xfrm>
          <a:prstGeom prst="line">
            <a:avLst/>
          </a:prstGeom>
          <a:no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24" name="Line 20"/>
          <p:cNvSpPr>
            <a:spLocks noChangeShapeType="1"/>
          </p:cNvSpPr>
          <p:nvPr/>
        </p:nvSpPr>
        <p:spPr bwMode="auto">
          <a:xfrm rot="13171358" flipV="1">
            <a:off x="2686050" y="3808413"/>
            <a:ext cx="184150" cy="1587"/>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25" name="Oval 21"/>
          <p:cNvSpPr>
            <a:spLocks noChangeArrowheads="1"/>
          </p:cNvSpPr>
          <p:nvPr/>
        </p:nvSpPr>
        <p:spPr bwMode="auto">
          <a:xfrm rot="13171358">
            <a:off x="2754313" y="3770313"/>
            <a:ext cx="52387" cy="76200"/>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6" name="Oval 22"/>
          <p:cNvSpPr>
            <a:spLocks noChangeArrowheads="1"/>
          </p:cNvSpPr>
          <p:nvPr/>
        </p:nvSpPr>
        <p:spPr bwMode="auto">
          <a:xfrm rot="13171358">
            <a:off x="2898775" y="4073525"/>
            <a:ext cx="52388" cy="76200"/>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7" name="Line 23"/>
          <p:cNvSpPr>
            <a:spLocks noChangeShapeType="1"/>
          </p:cNvSpPr>
          <p:nvPr/>
        </p:nvSpPr>
        <p:spPr bwMode="auto">
          <a:xfrm rot="2371358">
            <a:off x="2803525" y="3948113"/>
            <a:ext cx="157163" cy="98425"/>
          </a:xfrm>
          <a:prstGeom prst="line">
            <a:avLst/>
          </a:prstGeom>
          <a:no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28" name="Oval 24"/>
          <p:cNvSpPr>
            <a:spLocks noChangeArrowheads="1"/>
          </p:cNvSpPr>
          <p:nvPr/>
        </p:nvSpPr>
        <p:spPr bwMode="auto">
          <a:xfrm rot="7771358">
            <a:off x="2640807" y="3894931"/>
            <a:ext cx="419100" cy="195263"/>
          </a:xfrm>
          <a:prstGeom prst="ellipse">
            <a:avLst/>
          </a:prstGeom>
          <a:noFill/>
          <a:ln w="3175">
            <a:solidFill>
              <a:schemeClr val="tx1"/>
            </a:solidFill>
            <a:prstDash val="dash"/>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29" name="Oval 25"/>
          <p:cNvSpPr>
            <a:spLocks noChangeArrowheads="1"/>
          </p:cNvSpPr>
          <p:nvPr/>
        </p:nvSpPr>
        <p:spPr bwMode="auto">
          <a:xfrm rot="7771358">
            <a:off x="2533650" y="3705225"/>
            <a:ext cx="331788" cy="211138"/>
          </a:xfrm>
          <a:prstGeom prst="ellipse">
            <a:avLst/>
          </a:prstGeom>
          <a:noFill/>
          <a:ln w="3175">
            <a:solidFill>
              <a:schemeClr val="tx1"/>
            </a:solidFill>
            <a:prstDash val="dash"/>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graphicFrame>
        <p:nvGraphicFramePr>
          <p:cNvPr id="47166" name="Object 62">
            <a:hlinkClick r:id="rId8" action="ppaction://hlinksldjump"/>
          </p:cNvPr>
          <p:cNvGraphicFramePr>
            <a:graphicFrameLocks noChangeAspect="1"/>
          </p:cNvGraphicFramePr>
          <p:nvPr/>
        </p:nvGraphicFramePr>
        <p:xfrm>
          <a:off x="2590800" y="4403725"/>
          <a:ext cx="1092200" cy="1089025"/>
        </p:xfrm>
        <a:graphic>
          <a:graphicData uri="http://schemas.openxmlformats.org/presentationml/2006/ole">
            <mc:AlternateContent xmlns:mc="http://schemas.openxmlformats.org/markup-compatibility/2006">
              <mc:Choice xmlns:v="urn:schemas-microsoft-com:vml" Requires="v">
                <p:oleObj spid="_x0000_s38946" name="Worksheet" r:id="rId9" imgW="11955998" imgH="11910278" progId="Excel.Sheet.8">
                  <p:embed/>
                </p:oleObj>
              </mc:Choice>
              <mc:Fallback>
                <p:oleObj name="Worksheet" r:id="rId9" imgW="11955998" imgH="11910278"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4403725"/>
                        <a:ext cx="1092200"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67" name="Oval 63"/>
          <p:cNvSpPr>
            <a:spLocks noChangeArrowheads="1"/>
          </p:cNvSpPr>
          <p:nvPr/>
        </p:nvSpPr>
        <p:spPr bwMode="auto">
          <a:xfrm>
            <a:off x="3273425" y="4945063"/>
            <a:ext cx="257175" cy="373062"/>
          </a:xfrm>
          <a:prstGeom prst="ellipse">
            <a:avLst/>
          </a:prstGeom>
          <a:noFill/>
          <a:ln w="3175">
            <a:solidFill>
              <a:schemeClr val="tx1"/>
            </a:solidFill>
            <a:prstDash val="dash"/>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68" name="Oval 64"/>
          <p:cNvSpPr>
            <a:spLocks noChangeArrowheads="1"/>
          </p:cNvSpPr>
          <p:nvPr/>
        </p:nvSpPr>
        <p:spPr bwMode="auto">
          <a:xfrm>
            <a:off x="2846388" y="4676775"/>
            <a:ext cx="330200" cy="252413"/>
          </a:xfrm>
          <a:prstGeom prst="ellipse">
            <a:avLst/>
          </a:prstGeom>
          <a:noFill/>
          <a:ln w="3175">
            <a:solidFill>
              <a:schemeClr val="tx1"/>
            </a:solidFill>
            <a:prstDash val="dash"/>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69" name="Line 65"/>
          <p:cNvSpPr>
            <a:spLocks noChangeShapeType="1"/>
          </p:cNvSpPr>
          <p:nvPr/>
        </p:nvSpPr>
        <p:spPr bwMode="auto">
          <a:xfrm flipH="1" flipV="1">
            <a:off x="2976563" y="4003675"/>
            <a:ext cx="438150" cy="8985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0" name="Line 66"/>
          <p:cNvSpPr>
            <a:spLocks noChangeShapeType="1"/>
          </p:cNvSpPr>
          <p:nvPr/>
        </p:nvSpPr>
        <p:spPr bwMode="auto">
          <a:xfrm flipH="1" flipV="1">
            <a:off x="2617788" y="3981450"/>
            <a:ext cx="288925" cy="74612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1" name="Line 67"/>
          <p:cNvSpPr>
            <a:spLocks noChangeShapeType="1"/>
          </p:cNvSpPr>
          <p:nvPr/>
        </p:nvSpPr>
        <p:spPr bwMode="auto">
          <a:xfrm>
            <a:off x="2151063" y="5013325"/>
            <a:ext cx="439737" cy="317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2" name="Line 68"/>
          <p:cNvSpPr>
            <a:spLocks noChangeShapeType="1"/>
          </p:cNvSpPr>
          <p:nvPr/>
        </p:nvSpPr>
        <p:spPr bwMode="auto">
          <a:xfrm>
            <a:off x="3305175" y="3414713"/>
            <a:ext cx="93663" cy="94615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3" name="Text Box 69"/>
          <p:cNvSpPr txBox="1">
            <a:spLocks noChangeArrowheads="1"/>
          </p:cNvSpPr>
          <p:nvPr/>
        </p:nvSpPr>
        <p:spPr bwMode="auto">
          <a:xfrm>
            <a:off x="1249363" y="3668713"/>
            <a:ext cx="93662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spcBef>
                <a:spcPct val="10000"/>
              </a:spcBef>
              <a:buClr>
                <a:schemeClr val="accent1"/>
              </a:buClr>
              <a:buFont typeface="Wingdings" charset="0"/>
              <a:buNone/>
            </a:pPr>
            <a:r>
              <a:rPr lang="en-US" sz="1200">
                <a:solidFill>
                  <a:schemeClr val="bg1"/>
                </a:solidFill>
                <a:cs typeface="Arial" charset="0"/>
              </a:rPr>
              <a:t>Use Case(s)</a:t>
            </a:r>
            <a:endParaRPr lang="en-US" sz="1200" baseline="-25000">
              <a:solidFill>
                <a:schemeClr val="bg1"/>
              </a:solidFill>
              <a:cs typeface="Arial" charset="0"/>
            </a:endParaRPr>
          </a:p>
        </p:txBody>
      </p:sp>
      <p:grpSp>
        <p:nvGrpSpPr>
          <p:cNvPr id="47182" name="Group 78"/>
          <p:cNvGrpSpPr>
            <a:grpSpLocks/>
          </p:cNvGrpSpPr>
          <p:nvPr/>
        </p:nvGrpSpPr>
        <p:grpSpPr bwMode="auto">
          <a:xfrm>
            <a:off x="604838" y="4248150"/>
            <a:ext cx="1584325" cy="1220788"/>
            <a:chOff x="381" y="2676"/>
            <a:chExt cx="998" cy="769"/>
          </a:xfrm>
        </p:grpSpPr>
        <p:sp>
          <p:nvSpPr>
            <p:cNvPr id="47130" name="Oval 26"/>
            <p:cNvSpPr>
              <a:spLocks noChangeArrowheads="1"/>
            </p:cNvSpPr>
            <p:nvPr/>
          </p:nvSpPr>
          <p:spPr bwMode="auto">
            <a:xfrm rot="5400000">
              <a:off x="670" y="3004"/>
              <a:ext cx="56" cy="59"/>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31" name="Oval 27"/>
            <p:cNvSpPr>
              <a:spLocks noChangeArrowheads="1"/>
            </p:cNvSpPr>
            <p:nvPr/>
          </p:nvSpPr>
          <p:spPr bwMode="auto">
            <a:xfrm rot="5400000">
              <a:off x="462" y="3047"/>
              <a:ext cx="56" cy="59"/>
            </a:xfrm>
            <a:prstGeom prst="ellipse">
              <a:avLst/>
            </a:prstGeom>
            <a:solidFill>
              <a:schemeClr val="accent1"/>
            </a:solid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32" name="Oval 28"/>
            <p:cNvSpPr>
              <a:spLocks noChangeArrowheads="1"/>
            </p:cNvSpPr>
            <p:nvPr/>
          </p:nvSpPr>
          <p:spPr bwMode="auto">
            <a:xfrm rot="5400000">
              <a:off x="521" y="2888"/>
              <a:ext cx="56" cy="59"/>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33" name="Oval 29"/>
            <p:cNvSpPr>
              <a:spLocks noChangeArrowheads="1"/>
            </p:cNvSpPr>
            <p:nvPr/>
          </p:nvSpPr>
          <p:spPr bwMode="auto">
            <a:xfrm rot="5400000">
              <a:off x="807" y="2940"/>
              <a:ext cx="56" cy="59"/>
            </a:xfrm>
            <a:prstGeom prst="ellipse">
              <a:avLst/>
            </a:prstGeom>
            <a:solidFill>
              <a:schemeClr val="accent1"/>
            </a:solid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34" name="Oval 30">
              <a:hlinkClick r:id="rId11" action="ppaction://hlinksldjump"/>
            </p:cNvPr>
            <p:cNvSpPr>
              <a:spLocks noChangeArrowheads="1"/>
            </p:cNvSpPr>
            <p:nvPr/>
          </p:nvSpPr>
          <p:spPr bwMode="auto">
            <a:xfrm rot="5400000">
              <a:off x="618" y="3142"/>
              <a:ext cx="56" cy="59"/>
            </a:xfrm>
            <a:prstGeom prst="ellipse">
              <a:avLst/>
            </a:prstGeom>
            <a:solidFill>
              <a:schemeClr val="accent1"/>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35" name="Line 31"/>
            <p:cNvSpPr>
              <a:spLocks noChangeShapeType="1"/>
            </p:cNvSpPr>
            <p:nvPr/>
          </p:nvSpPr>
          <p:spPr bwMode="auto">
            <a:xfrm rot="5400000">
              <a:off x="588" y="2977"/>
              <a:ext cx="17" cy="154"/>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36" name="Line 32"/>
            <p:cNvSpPr>
              <a:spLocks noChangeShapeType="1"/>
            </p:cNvSpPr>
            <p:nvPr/>
          </p:nvSpPr>
          <p:spPr bwMode="auto">
            <a:xfrm rot="5400000" flipV="1">
              <a:off x="590" y="2921"/>
              <a:ext cx="84" cy="102"/>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37" name="Line 33"/>
            <p:cNvSpPr>
              <a:spLocks noChangeShapeType="1"/>
            </p:cNvSpPr>
            <p:nvPr/>
          </p:nvSpPr>
          <p:spPr bwMode="auto">
            <a:xfrm rot="5400000" flipH="1" flipV="1">
              <a:off x="643" y="3088"/>
              <a:ext cx="82" cy="30"/>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38" name="Line 34"/>
            <p:cNvSpPr>
              <a:spLocks noChangeShapeType="1"/>
            </p:cNvSpPr>
            <p:nvPr/>
          </p:nvSpPr>
          <p:spPr bwMode="auto">
            <a:xfrm rot="5400000" flipH="1" flipV="1">
              <a:off x="742" y="2960"/>
              <a:ext cx="49" cy="78"/>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39" name="Oval 35"/>
            <p:cNvSpPr>
              <a:spLocks noChangeArrowheads="1"/>
            </p:cNvSpPr>
            <p:nvPr/>
          </p:nvSpPr>
          <p:spPr bwMode="auto">
            <a:xfrm rot="5400000">
              <a:off x="1074" y="3032"/>
              <a:ext cx="56" cy="59"/>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40" name="Oval 36"/>
            <p:cNvSpPr>
              <a:spLocks noChangeArrowheads="1"/>
            </p:cNvSpPr>
            <p:nvPr/>
          </p:nvSpPr>
          <p:spPr bwMode="auto">
            <a:xfrm rot="5400000">
              <a:off x="891" y="3049"/>
              <a:ext cx="56" cy="59"/>
            </a:xfrm>
            <a:prstGeom prst="ellipse">
              <a:avLst/>
            </a:prstGeom>
            <a:solidFill>
              <a:srgbClr val="990033"/>
            </a:solidFill>
            <a:ln w="9525">
              <a:solidFill>
                <a:schemeClr val="tx1"/>
              </a:solidFill>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41" name="Oval 37"/>
            <p:cNvSpPr>
              <a:spLocks noChangeArrowheads="1"/>
            </p:cNvSpPr>
            <p:nvPr/>
          </p:nvSpPr>
          <p:spPr bwMode="auto">
            <a:xfrm rot="5400000">
              <a:off x="1270" y="3075"/>
              <a:ext cx="56" cy="59"/>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42" name="Oval 38"/>
            <p:cNvSpPr>
              <a:spLocks noChangeArrowheads="1"/>
            </p:cNvSpPr>
            <p:nvPr/>
          </p:nvSpPr>
          <p:spPr bwMode="auto">
            <a:xfrm rot="5400000">
              <a:off x="1211" y="2968"/>
              <a:ext cx="56" cy="59"/>
            </a:xfrm>
            <a:prstGeom prst="ellipse">
              <a:avLst/>
            </a:prstGeom>
            <a:solidFill>
              <a:srgbClr val="990033"/>
            </a:solidFill>
            <a:ln w="9525">
              <a:solidFill>
                <a:schemeClr val="tx1"/>
              </a:solidFill>
              <a:prstDash val="sysDot"/>
              <a:round/>
              <a:headEnd/>
              <a:tailEnd type="none" w="sm"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43" name="Oval 39"/>
            <p:cNvSpPr>
              <a:spLocks noChangeArrowheads="1"/>
            </p:cNvSpPr>
            <p:nvPr/>
          </p:nvSpPr>
          <p:spPr bwMode="auto">
            <a:xfrm rot="5400000">
              <a:off x="1022" y="3170"/>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44" name="Line 40"/>
            <p:cNvSpPr>
              <a:spLocks noChangeShapeType="1"/>
            </p:cNvSpPr>
            <p:nvPr/>
          </p:nvSpPr>
          <p:spPr bwMode="auto">
            <a:xfrm rot="5400000">
              <a:off x="1013" y="3008"/>
              <a:ext cx="0" cy="130"/>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45" name="Line 41"/>
            <p:cNvSpPr>
              <a:spLocks noChangeShapeType="1"/>
            </p:cNvSpPr>
            <p:nvPr/>
          </p:nvSpPr>
          <p:spPr bwMode="auto">
            <a:xfrm rot="5400000" flipH="1">
              <a:off x="1186" y="3022"/>
              <a:ext cx="28" cy="137"/>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46" name="Line 42"/>
            <p:cNvSpPr>
              <a:spLocks noChangeShapeType="1"/>
            </p:cNvSpPr>
            <p:nvPr/>
          </p:nvSpPr>
          <p:spPr bwMode="auto">
            <a:xfrm rot="5400000" flipH="1" flipV="1">
              <a:off x="1047" y="3116"/>
              <a:ext cx="82" cy="30"/>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47" name="Line 43"/>
            <p:cNvSpPr>
              <a:spLocks noChangeShapeType="1"/>
            </p:cNvSpPr>
            <p:nvPr/>
          </p:nvSpPr>
          <p:spPr bwMode="auto">
            <a:xfrm rot="5400000" flipH="1" flipV="1">
              <a:off x="1146" y="2988"/>
              <a:ext cx="49" cy="78"/>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48" name="Line 44"/>
            <p:cNvSpPr>
              <a:spLocks noChangeShapeType="1"/>
            </p:cNvSpPr>
            <p:nvPr/>
          </p:nvSpPr>
          <p:spPr bwMode="auto">
            <a:xfrm rot="5400000" flipH="1">
              <a:off x="704" y="3057"/>
              <a:ext cx="183" cy="137"/>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49" name="Oval 45"/>
            <p:cNvSpPr>
              <a:spLocks noChangeArrowheads="1"/>
            </p:cNvSpPr>
            <p:nvPr/>
          </p:nvSpPr>
          <p:spPr bwMode="auto">
            <a:xfrm rot="5400000">
              <a:off x="836" y="3215"/>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50" name="Oval 46"/>
            <p:cNvSpPr>
              <a:spLocks noChangeArrowheads="1"/>
            </p:cNvSpPr>
            <p:nvPr/>
          </p:nvSpPr>
          <p:spPr bwMode="auto">
            <a:xfrm rot="5400000">
              <a:off x="392" y="2913"/>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51" name="Oval 47"/>
            <p:cNvSpPr>
              <a:spLocks noChangeArrowheads="1"/>
            </p:cNvSpPr>
            <p:nvPr/>
          </p:nvSpPr>
          <p:spPr bwMode="auto">
            <a:xfrm rot="5400000">
              <a:off x="392" y="3154"/>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52" name="Oval 48"/>
            <p:cNvSpPr>
              <a:spLocks noChangeArrowheads="1"/>
            </p:cNvSpPr>
            <p:nvPr/>
          </p:nvSpPr>
          <p:spPr bwMode="auto">
            <a:xfrm rot="5400000">
              <a:off x="1182" y="3243"/>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53" name="Line 49"/>
            <p:cNvSpPr>
              <a:spLocks noChangeShapeType="1"/>
            </p:cNvSpPr>
            <p:nvPr/>
          </p:nvSpPr>
          <p:spPr bwMode="auto">
            <a:xfrm rot="5400000" flipH="1">
              <a:off x="526" y="2879"/>
              <a:ext cx="71" cy="224"/>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54" name="Line 50"/>
            <p:cNvSpPr>
              <a:spLocks noChangeShapeType="1"/>
            </p:cNvSpPr>
            <p:nvPr/>
          </p:nvSpPr>
          <p:spPr bwMode="auto">
            <a:xfrm rot="5400000">
              <a:off x="507" y="2999"/>
              <a:ext cx="118" cy="233"/>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55" name="Line 51"/>
            <p:cNvSpPr>
              <a:spLocks noChangeShapeType="1"/>
            </p:cNvSpPr>
            <p:nvPr/>
          </p:nvSpPr>
          <p:spPr bwMode="auto">
            <a:xfrm rot="5400000" flipH="1" flipV="1">
              <a:off x="953" y="3153"/>
              <a:ext cx="16" cy="134"/>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56" name="Oval 52"/>
            <p:cNvSpPr>
              <a:spLocks noChangeArrowheads="1"/>
            </p:cNvSpPr>
            <p:nvPr/>
          </p:nvSpPr>
          <p:spPr bwMode="auto">
            <a:xfrm rot="5400000">
              <a:off x="1031" y="3284"/>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57" name="Line 53"/>
            <p:cNvSpPr>
              <a:spLocks noChangeShapeType="1"/>
            </p:cNvSpPr>
            <p:nvPr/>
          </p:nvSpPr>
          <p:spPr bwMode="auto">
            <a:xfrm rot="5400000" flipH="1">
              <a:off x="1110" y="3180"/>
              <a:ext cx="34" cy="108"/>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58" name="Line 54"/>
            <p:cNvSpPr>
              <a:spLocks noChangeShapeType="1"/>
            </p:cNvSpPr>
            <p:nvPr/>
          </p:nvSpPr>
          <p:spPr bwMode="auto">
            <a:xfrm rot="5400000" flipH="1">
              <a:off x="1018" y="3248"/>
              <a:ext cx="58" cy="17"/>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59" name="Oval 55"/>
            <p:cNvSpPr>
              <a:spLocks noChangeArrowheads="1"/>
            </p:cNvSpPr>
            <p:nvPr/>
          </p:nvSpPr>
          <p:spPr bwMode="auto">
            <a:xfrm rot="5400000">
              <a:off x="700" y="3256"/>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60" name="Oval 56"/>
            <p:cNvSpPr>
              <a:spLocks noChangeArrowheads="1"/>
            </p:cNvSpPr>
            <p:nvPr/>
          </p:nvSpPr>
          <p:spPr bwMode="auto">
            <a:xfrm rot="5400000">
              <a:off x="868" y="3294"/>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61" name="Oval 57"/>
            <p:cNvSpPr>
              <a:spLocks noChangeArrowheads="1"/>
            </p:cNvSpPr>
            <p:nvPr/>
          </p:nvSpPr>
          <p:spPr bwMode="auto">
            <a:xfrm rot="5400000">
              <a:off x="473" y="3164"/>
              <a:ext cx="56" cy="59"/>
            </a:xfrm>
            <a:prstGeom prst="ellipse">
              <a:avLst/>
            </a:prstGeom>
            <a:noFill/>
            <a:ln w="9525">
              <a:solidFill>
                <a:schemeClr val="tx1"/>
              </a:solidFill>
              <a:round/>
              <a:headEnd/>
              <a:tailEnd type="none" w="sm" len="med"/>
            </a:ln>
            <a:effectLst/>
            <a:extLst>
              <a:ext uri="{909E8E84-426E-40dd-AFC4-6F175D3DCCD1}">
                <a14:hiddenFill xmlns:a14="http://schemas.microsoft.com/office/drawing/2010/main">
                  <a:solidFill>
                    <a:srgbClr val="99003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nchor="ctr">
              <a:spAutoFit/>
            </a:bodyPr>
            <a:lstStyle/>
            <a:p>
              <a:endParaRPr lang="en-US"/>
            </a:p>
          </p:txBody>
        </p:sp>
        <p:sp>
          <p:nvSpPr>
            <p:cNvPr id="47162" name="Line 58"/>
            <p:cNvSpPr>
              <a:spLocks noChangeShapeType="1"/>
            </p:cNvSpPr>
            <p:nvPr/>
          </p:nvSpPr>
          <p:spPr bwMode="auto">
            <a:xfrm rot="5400000" flipH="1" flipV="1">
              <a:off x="927" y="3214"/>
              <a:ext cx="97" cy="104"/>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63" name="Line 59"/>
            <p:cNvSpPr>
              <a:spLocks noChangeShapeType="1"/>
            </p:cNvSpPr>
            <p:nvPr/>
          </p:nvSpPr>
          <p:spPr bwMode="auto">
            <a:xfrm rot="5400000" flipH="1" flipV="1">
              <a:off x="790" y="3226"/>
              <a:ext cx="15" cy="80"/>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64" name="Line 60"/>
            <p:cNvSpPr>
              <a:spLocks noChangeShapeType="1"/>
            </p:cNvSpPr>
            <p:nvPr/>
          </p:nvSpPr>
          <p:spPr bwMode="auto">
            <a:xfrm rot="5400000">
              <a:off x="547" y="3035"/>
              <a:ext cx="124" cy="156"/>
            </a:xfrm>
            <a:prstGeom prst="line">
              <a:avLst/>
            </a:prstGeom>
            <a:noFill/>
            <a:ln w="952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65" name="Rectangle 61"/>
            <p:cNvSpPr>
              <a:spLocks noChangeArrowheads="1"/>
            </p:cNvSpPr>
            <p:nvPr/>
          </p:nvSpPr>
          <p:spPr bwMode="auto">
            <a:xfrm rot="5400000">
              <a:off x="585" y="2674"/>
              <a:ext cx="567" cy="975"/>
            </a:xfrm>
            <a:prstGeom prst="rect">
              <a:avLst/>
            </a:prstGeom>
            <a:noFill/>
            <a:ln w="3175">
              <a:solidFill>
                <a:schemeClr val="tx2"/>
              </a:solidFill>
              <a:prstDash val="sysDot"/>
              <a:miter lim="800000"/>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4" name="Text Box 70"/>
            <p:cNvSpPr txBox="1">
              <a:spLocks noChangeArrowheads="1"/>
            </p:cNvSpPr>
            <p:nvPr/>
          </p:nvSpPr>
          <p:spPr bwMode="auto">
            <a:xfrm>
              <a:off x="398" y="2676"/>
              <a:ext cx="96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0000"/>
                </a:lnSpc>
                <a:spcBef>
                  <a:spcPct val="10000"/>
                </a:spcBef>
                <a:buClr>
                  <a:schemeClr val="accent1"/>
                </a:buClr>
                <a:buFont typeface="Wingdings" charset="0"/>
                <a:buNone/>
              </a:pPr>
              <a:r>
                <a:rPr lang="en-US" sz="900">
                  <a:solidFill>
                    <a:schemeClr val="bg1"/>
                  </a:solidFill>
                  <a:cs typeface="Arial" charset="0"/>
                </a:rPr>
                <a:t>IT Capabilities Model</a:t>
              </a:r>
            </a:p>
            <a:p>
              <a:pPr algn="ctr" eaLnBrk="1" hangingPunct="1">
                <a:lnSpc>
                  <a:spcPct val="80000"/>
                </a:lnSpc>
                <a:spcBef>
                  <a:spcPct val="10000"/>
                </a:spcBef>
                <a:buClr>
                  <a:schemeClr val="accent1"/>
                </a:buClr>
                <a:buFont typeface="Wingdings" charset="0"/>
                <a:buNone/>
              </a:pPr>
              <a:r>
                <a:rPr lang="en-US" sz="900">
                  <a:solidFill>
                    <a:schemeClr val="bg1"/>
                  </a:solidFill>
                  <a:cs typeface="Arial" charset="0"/>
                </a:rPr>
                <a:t>Triton Run Time Capabilities</a:t>
              </a:r>
              <a:endParaRPr lang="en-US" sz="900" baseline="-25000">
                <a:solidFill>
                  <a:schemeClr val="bg1"/>
                </a:solidFill>
                <a:cs typeface="Arial" charset="0"/>
              </a:endParaRPr>
            </a:p>
          </p:txBody>
        </p:sp>
        <p:sp>
          <p:nvSpPr>
            <p:cNvPr id="47175" name="Oval 71"/>
            <p:cNvSpPr>
              <a:spLocks noChangeArrowheads="1"/>
            </p:cNvSpPr>
            <p:nvPr/>
          </p:nvSpPr>
          <p:spPr bwMode="auto">
            <a:xfrm>
              <a:off x="855" y="2927"/>
              <a:ext cx="524" cy="248"/>
            </a:xfrm>
            <a:prstGeom prst="ellipse">
              <a:avLst/>
            </a:prstGeom>
            <a:noFill/>
            <a:ln w="9525">
              <a:solidFill>
                <a:srgbClr val="FF2F2F"/>
              </a:solidFill>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6" name="Text Box 72"/>
            <p:cNvSpPr txBox="1">
              <a:spLocks noChangeArrowheads="1"/>
            </p:cNvSpPr>
            <p:nvPr/>
          </p:nvSpPr>
          <p:spPr bwMode="auto">
            <a:xfrm>
              <a:off x="935" y="2937"/>
              <a:ext cx="239" cy="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spcBef>
                  <a:spcPct val="10000"/>
                </a:spcBef>
                <a:buClr>
                  <a:schemeClr val="accent1"/>
                </a:buClr>
                <a:buFont typeface="Wingdings" charset="0"/>
                <a:buNone/>
              </a:pPr>
              <a:r>
                <a:rPr lang="en-US" sz="700">
                  <a:solidFill>
                    <a:srgbClr val="FF2F2F"/>
                  </a:solidFill>
                  <a:cs typeface="Arial" charset="0"/>
                </a:rPr>
                <a:t>Pattern</a:t>
              </a:r>
              <a:endParaRPr lang="en-US" sz="700" baseline="-25000">
                <a:solidFill>
                  <a:srgbClr val="FF2F2F"/>
                </a:solidFill>
                <a:cs typeface="Arial" charset="0"/>
              </a:endParaRPr>
            </a:p>
          </p:txBody>
        </p:sp>
      </p:grpSp>
      <p:sp>
        <p:nvSpPr>
          <p:cNvPr id="47177" name="Oval 73"/>
          <p:cNvSpPr>
            <a:spLocks noChangeArrowheads="1"/>
          </p:cNvSpPr>
          <p:nvPr/>
        </p:nvSpPr>
        <p:spPr bwMode="auto">
          <a:xfrm>
            <a:off x="3259138" y="4886325"/>
            <a:ext cx="293687" cy="488950"/>
          </a:xfrm>
          <a:prstGeom prst="ellipse">
            <a:avLst/>
          </a:prstGeom>
          <a:noFill/>
          <a:ln w="3175">
            <a:solidFill>
              <a:srgbClr val="FF2F2F"/>
            </a:solidFill>
            <a:round/>
            <a:headEn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sp>
        <p:nvSpPr>
          <p:cNvPr id="47178" name="Text Box 74"/>
          <p:cNvSpPr txBox="1">
            <a:spLocks noChangeArrowheads="1"/>
          </p:cNvSpPr>
          <p:nvPr/>
        </p:nvSpPr>
        <p:spPr bwMode="auto">
          <a:xfrm>
            <a:off x="696913" y="1717675"/>
            <a:ext cx="29019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lvl1pPr marL="192088" indent="-192088">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spcBef>
                <a:spcPct val="10000"/>
              </a:spcBef>
              <a:buClr>
                <a:schemeClr val="accent1"/>
              </a:buClr>
              <a:buFont typeface="Wingdings" charset="0"/>
              <a:buNone/>
            </a:pPr>
            <a:r>
              <a:rPr lang="en-US" b="1">
                <a:solidFill>
                  <a:schemeClr val="bg1"/>
                </a:solidFill>
                <a:cs typeface="Arial" charset="0"/>
              </a:rPr>
              <a:t>Development Tools</a:t>
            </a:r>
          </a:p>
        </p:txBody>
      </p:sp>
      <p:sp>
        <p:nvSpPr>
          <p:cNvPr id="47179" name="Line 75"/>
          <p:cNvSpPr>
            <a:spLocks noChangeShapeType="1"/>
          </p:cNvSpPr>
          <p:nvPr/>
        </p:nvSpPr>
        <p:spPr bwMode="auto">
          <a:xfrm>
            <a:off x="2006600" y="3813175"/>
            <a:ext cx="577850" cy="23813"/>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45720" rIns="45720" anchor="ctr">
            <a:spAutoFit/>
          </a:bodyPr>
          <a:lstStyle/>
          <a:p>
            <a:endParaRPr lang="en-US"/>
          </a:p>
        </p:txBody>
      </p:sp>
      <p:graphicFrame>
        <p:nvGraphicFramePr>
          <p:cNvPr id="47180" name="Object 3"/>
          <p:cNvGraphicFramePr>
            <a:graphicFrameLocks noChangeAspect="1"/>
          </p:cNvGraphicFramePr>
          <p:nvPr/>
        </p:nvGraphicFramePr>
        <p:xfrm>
          <a:off x="3870325" y="1093788"/>
          <a:ext cx="5400675" cy="5230812"/>
        </p:xfrm>
        <a:graphic>
          <a:graphicData uri="http://schemas.openxmlformats.org/presentationml/2006/ole">
            <mc:AlternateContent xmlns:mc="http://schemas.openxmlformats.org/markup-compatibility/2006">
              <mc:Choice xmlns:v="urn:schemas-microsoft-com:vml" Requires="v">
                <p:oleObj spid="_x0000_s38947" name="Visio" r:id="rId12" imgW="6280785" imgH="6082665" progId="Visio.Drawing.11">
                  <p:embed/>
                </p:oleObj>
              </mc:Choice>
              <mc:Fallback>
                <p:oleObj name="Visio" r:id="rId12" imgW="6280785" imgH="6082665" progId="Visio.Drawing.11">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0325" y="1093788"/>
                        <a:ext cx="5400675" cy="52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7181" name="Rectangle 2"/>
          <p:cNvSpPr>
            <a:spLocks noChangeArrowheads="1"/>
          </p:cNvSpPr>
          <p:nvPr/>
        </p:nvSpPr>
        <p:spPr bwMode="auto">
          <a:xfrm>
            <a:off x="5976938" y="1549400"/>
            <a:ext cx="22145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lstStyle/>
          <a:p>
            <a:pPr algn="ctr" eaLnBrk="1" hangingPunct="1"/>
            <a:r>
              <a:rPr lang="en-US" sz="3000" b="1">
                <a:solidFill>
                  <a:schemeClr val="tx2"/>
                </a:solidFill>
              </a:rPr>
              <a:t>Run Time</a:t>
            </a:r>
          </a:p>
        </p:txBody>
      </p:sp>
    </p:spTree>
    <p:extLst>
      <p:ext uri="{BB962C8B-B14F-4D97-AF65-F5344CB8AC3E}">
        <p14:creationId xmlns:p14="http://schemas.microsoft.com/office/powerpoint/2010/main" val="290546937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0254DCF7-F7AE-404E-AA8C-B208374AE933}" type="slidenum">
              <a:rPr lang="en-US" sz="800" b="0">
                <a:solidFill>
                  <a:schemeClr val="tx1"/>
                </a:solidFill>
                <a:cs typeface="Arial" charset="0"/>
              </a:rPr>
              <a:pPr eaLnBrk="1" hangingPunct="1"/>
              <a:t>28</a:t>
            </a:fld>
            <a:endParaRPr lang="en-US" sz="800" b="0">
              <a:solidFill>
                <a:schemeClr val="tx1"/>
              </a:solidFill>
              <a:cs typeface="Arial" charset="0"/>
            </a:endParaRPr>
          </a:p>
        </p:txBody>
      </p:sp>
      <p:sp>
        <p:nvSpPr>
          <p:cNvPr id="41987" name="Footer Placeholder 4"/>
          <p:cNvSpPr>
            <a:spLocks noGrp="1"/>
          </p:cNvSpPr>
          <p:nvPr>
            <p:ph type="ftr" sz="quarter" idx="4294967295"/>
          </p:nvPr>
        </p:nvSpPr>
        <p:spPr>
          <a:xfrm>
            <a:off x="1554163" y="6537325"/>
            <a:ext cx="5943600"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r>
              <a:rPr lang="en-US" sz="800" b="0">
                <a:solidFill>
                  <a:schemeClr val="tx1"/>
                </a:solidFill>
                <a:cs typeface="Arial" charset="0"/>
              </a:rPr>
              <a:t>IBM Confidential</a:t>
            </a:r>
          </a:p>
        </p:txBody>
      </p:sp>
      <p:sp>
        <p:nvSpPr>
          <p:cNvPr id="41988" name="Rectangle 2"/>
          <p:cNvSpPr>
            <a:spLocks noChangeArrowheads="1"/>
          </p:cNvSpPr>
          <p:nvPr/>
        </p:nvSpPr>
        <p:spPr bwMode="auto">
          <a:xfrm>
            <a:off x="762000" y="1600200"/>
            <a:ext cx="7543800" cy="3352800"/>
          </a:xfrm>
          <a:prstGeom prst="rect">
            <a:avLst/>
          </a:prstGeom>
          <a:gradFill rotWithShape="1">
            <a:gsLst>
              <a:gs pos="0">
                <a:srgbClr val="CC9900"/>
              </a:gs>
              <a:gs pos="50000">
                <a:srgbClr val="5E4700"/>
              </a:gs>
              <a:gs pos="100000">
                <a:srgbClr val="CC99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C9900"/>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endParaRPr lang="en-US" sz="1200">
              <a:solidFill>
                <a:schemeClr val="tx1"/>
              </a:solidFill>
              <a:ea typeface="MS PGothic" charset="0"/>
            </a:endParaRPr>
          </a:p>
        </p:txBody>
      </p:sp>
      <p:sp>
        <p:nvSpPr>
          <p:cNvPr id="41989" name="Rectangle 3"/>
          <p:cNvSpPr>
            <a:spLocks noGrp="1" noChangeArrowheads="1"/>
          </p:cNvSpPr>
          <p:nvPr>
            <p:ph type="title"/>
          </p:nvPr>
        </p:nvSpPr>
        <p:spPr>
          <a:xfrm>
            <a:off x="153988" y="808038"/>
            <a:ext cx="8467725" cy="487313"/>
          </a:xfrm>
        </p:spPr>
        <p:txBody>
          <a:bodyPr/>
          <a:lstStyle/>
          <a:p>
            <a:pPr eaLnBrk="1" hangingPunct="1"/>
            <a:r>
              <a:rPr lang="en-US" dirty="0" smtClean="0">
                <a:latin typeface="Arial" charset="0"/>
              </a:rPr>
              <a:t>Physical Infrastructure Vision for Smarter Cities</a:t>
            </a:r>
            <a:endParaRPr lang="en-US" dirty="0">
              <a:latin typeface="Arial" charset="0"/>
            </a:endParaRPr>
          </a:p>
        </p:txBody>
      </p:sp>
      <p:sp>
        <p:nvSpPr>
          <p:cNvPr id="41990" name="Text Box 4"/>
          <p:cNvSpPr txBox="1">
            <a:spLocks noChangeArrowheads="1"/>
          </p:cNvSpPr>
          <p:nvPr/>
        </p:nvSpPr>
        <p:spPr bwMode="auto">
          <a:xfrm>
            <a:off x="762000" y="1582738"/>
            <a:ext cx="4168775" cy="322262"/>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800">
                <a:solidFill>
                  <a:srgbClr val="996633"/>
                </a:solidFill>
                <a:ea typeface="MS PGothic" charset="0"/>
              </a:rPr>
              <a:t>Smarter Cities Command and Control</a:t>
            </a:r>
          </a:p>
        </p:txBody>
      </p:sp>
      <p:sp>
        <p:nvSpPr>
          <p:cNvPr id="1019909" name="Oval 5"/>
          <p:cNvSpPr>
            <a:spLocks noChangeArrowheads="1"/>
          </p:cNvSpPr>
          <p:nvPr/>
        </p:nvSpPr>
        <p:spPr bwMode="auto">
          <a:xfrm>
            <a:off x="1114425" y="2228850"/>
            <a:ext cx="4191000" cy="2362200"/>
          </a:xfrm>
          <a:prstGeom prst="ellipse">
            <a:avLst/>
          </a:prstGeom>
          <a:gradFill rotWithShape="1">
            <a:gsLst>
              <a:gs pos="0">
                <a:srgbClr val="FFFF00">
                  <a:gamma/>
                  <a:shade val="46275"/>
                  <a:invGamma/>
                </a:srgbClr>
              </a:gs>
              <a:gs pos="50000">
                <a:srgbClr val="FFFF00">
                  <a:alpha val="45000"/>
                </a:srgbClr>
              </a:gs>
              <a:gs pos="100000">
                <a:srgbClr val="FFFF00">
                  <a:gamma/>
                  <a:shade val="46275"/>
                  <a:invGamma/>
                </a:srgbClr>
              </a:gs>
            </a:gsLst>
            <a:lin ang="5400000" scaled="1"/>
          </a:gradFill>
          <a:ln w="38100">
            <a:solidFill>
              <a:schemeClr val="tx1"/>
            </a:solidFill>
            <a:round/>
            <a:headEnd/>
            <a:tailEnd/>
          </a:ln>
          <a:effectLst/>
        </p:spPr>
        <p:txBody>
          <a:bodyPr wrap="none" lIns="45720" rIns="45720" anchor="ctr"/>
          <a:lstStyle/>
          <a:p>
            <a:pPr marL="192088" indent="-192088" algn="ctr">
              <a:lnSpc>
                <a:spcPct val="84000"/>
              </a:lnSpc>
              <a:spcBef>
                <a:spcPct val="20000"/>
              </a:spcBef>
              <a:buClr>
                <a:srgbClr val="669900"/>
              </a:buClr>
              <a:buFont typeface="Wingdings" charset="2"/>
              <a:buNone/>
              <a:defRPr/>
            </a:pPr>
            <a:endParaRPr lang="en-US" sz="1200">
              <a:solidFill>
                <a:schemeClr val="tx1"/>
              </a:solidFill>
              <a:ea typeface="MS PGothic" pitchFamily="34" charset="-128"/>
              <a:cs typeface="Arial" charset="0"/>
            </a:endParaRPr>
          </a:p>
        </p:txBody>
      </p:sp>
      <p:sp>
        <p:nvSpPr>
          <p:cNvPr id="41994" name="Text Box 6"/>
          <p:cNvSpPr txBox="1">
            <a:spLocks noChangeArrowheads="1"/>
          </p:cNvSpPr>
          <p:nvPr/>
        </p:nvSpPr>
        <p:spPr bwMode="auto">
          <a:xfrm>
            <a:off x="2244725" y="2286000"/>
            <a:ext cx="1870075" cy="450850"/>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400">
                <a:solidFill>
                  <a:schemeClr val="bg1"/>
                </a:solidFill>
                <a:ea typeface="MS PGothic" charset="0"/>
              </a:rPr>
              <a:t>Smarter Cities Subsystems</a:t>
            </a:r>
          </a:p>
        </p:txBody>
      </p:sp>
      <p:sp>
        <p:nvSpPr>
          <p:cNvPr id="41995" name="Text Box 7"/>
          <p:cNvSpPr txBox="1">
            <a:spLocks noChangeArrowheads="1"/>
          </p:cNvSpPr>
          <p:nvPr/>
        </p:nvSpPr>
        <p:spPr bwMode="auto">
          <a:xfrm>
            <a:off x="1371600" y="2971800"/>
            <a:ext cx="2514600" cy="554038"/>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200">
                <a:solidFill>
                  <a:schemeClr val="bg1"/>
                </a:solidFill>
                <a:ea typeface="MS PGothic" charset="0"/>
              </a:rPr>
              <a:t>Tactical and Operational Control of City Infrastructure Subsystems</a:t>
            </a:r>
          </a:p>
        </p:txBody>
      </p:sp>
      <p:sp>
        <p:nvSpPr>
          <p:cNvPr id="41996" name="Text Box 8"/>
          <p:cNvSpPr txBox="1">
            <a:spLocks noChangeArrowheads="1"/>
          </p:cNvSpPr>
          <p:nvPr/>
        </p:nvSpPr>
        <p:spPr bwMode="auto">
          <a:xfrm>
            <a:off x="1871663" y="3352800"/>
            <a:ext cx="2624137" cy="1054100"/>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sz="700" b="1">
                <a:solidFill>
                  <a:schemeClr val="hlink"/>
                </a:solidFill>
                <a:latin typeface="Arial" charset="0"/>
                <a:ea typeface="ＭＳ Ｐゴシック" charset="0"/>
                <a:cs typeface="ＭＳ Ｐゴシック" charset="0"/>
              </a:defRPr>
            </a:lvl1pPr>
            <a:lvl2pPr marL="342900" indent="-1143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chemeClr val="bg1"/>
              </a:buClr>
              <a:buFont typeface="Wingdings" charset="0"/>
              <a:buNone/>
            </a:pPr>
            <a:endParaRPr lang="en-US" sz="900">
              <a:solidFill>
                <a:schemeClr val="bg1"/>
              </a:solidFill>
              <a:ea typeface="MS PGothic" charset="0"/>
            </a:endParaRP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Sensor based data collection</a:t>
            </a:r>
            <a:endParaRPr lang="en-US">
              <a:solidFill>
                <a:schemeClr val="bg1"/>
              </a:solidFill>
              <a:ea typeface="MS PGothic" charset="0"/>
            </a:endParaRP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Legacy integration</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Correlation and filtering</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Real-time &amp; predictive analytics</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Automated actions</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Incident collaboration</a:t>
            </a:r>
          </a:p>
        </p:txBody>
      </p:sp>
      <p:sp>
        <p:nvSpPr>
          <p:cNvPr id="1019913" name="Oval 9"/>
          <p:cNvSpPr>
            <a:spLocks noChangeArrowheads="1"/>
          </p:cNvSpPr>
          <p:nvPr/>
        </p:nvSpPr>
        <p:spPr bwMode="auto">
          <a:xfrm>
            <a:off x="3886200" y="2228850"/>
            <a:ext cx="4343400" cy="2362200"/>
          </a:xfrm>
          <a:prstGeom prst="ellipse">
            <a:avLst/>
          </a:prstGeom>
          <a:gradFill rotWithShape="1">
            <a:gsLst>
              <a:gs pos="0">
                <a:srgbClr val="6699FF">
                  <a:gamma/>
                  <a:shade val="46275"/>
                  <a:invGamma/>
                </a:srgbClr>
              </a:gs>
              <a:gs pos="50000">
                <a:srgbClr val="6699FF">
                  <a:alpha val="45000"/>
                </a:srgbClr>
              </a:gs>
              <a:gs pos="100000">
                <a:srgbClr val="6699FF">
                  <a:gamma/>
                  <a:shade val="46275"/>
                  <a:invGamma/>
                </a:srgbClr>
              </a:gs>
            </a:gsLst>
            <a:lin ang="5400000" scaled="1"/>
          </a:gradFill>
          <a:ln w="38100">
            <a:solidFill>
              <a:schemeClr val="tx1"/>
            </a:solidFill>
            <a:round/>
            <a:headEnd/>
            <a:tailEnd/>
          </a:ln>
          <a:effectLst/>
        </p:spPr>
        <p:txBody>
          <a:bodyPr wrap="none" lIns="45720" rIns="45720" anchor="ctr"/>
          <a:lstStyle/>
          <a:p>
            <a:pPr marL="192088" indent="-192088" algn="ctr">
              <a:lnSpc>
                <a:spcPct val="84000"/>
              </a:lnSpc>
              <a:spcBef>
                <a:spcPct val="20000"/>
              </a:spcBef>
              <a:buClr>
                <a:srgbClr val="669900"/>
              </a:buClr>
              <a:buFont typeface="Wingdings" charset="2"/>
              <a:buNone/>
              <a:defRPr/>
            </a:pPr>
            <a:endParaRPr lang="en-US" sz="1200">
              <a:solidFill>
                <a:schemeClr val="tx1"/>
              </a:solidFill>
              <a:ea typeface="MS PGothic" pitchFamily="34" charset="-128"/>
              <a:cs typeface="Arial" charset="0"/>
            </a:endParaRPr>
          </a:p>
        </p:txBody>
      </p:sp>
      <p:sp>
        <p:nvSpPr>
          <p:cNvPr id="42000" name="Text Box 10"/>
          <p:cNvSpPr txBox="1">
            <a:spLocks noChangeArrowheads="1"/>
          </p:cNvSpPr>
          <p:nvPr/>
        </p:nvSpPr>
        <p:spPr bwMode="auto">
          <a:xfrm>
            <a:off x="5562600" y="2247900"/>
            <a:ext cx="1143000" cy="630238"/>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400">
                <a:solidFill>
                  <a:schemeClr val="bg1"/>
                </a:solidFill>
                <a:ea typeface="MS PGothic" charset="0"/>
              </a:rPr>
              <a:t>Citywide Situational Awareness</a:t>
            </a:r>
          </a:p>
        </p:txBody>
      </p:sp>
      <p:sp>
        <p:nvSpPr>
          <p:cNvPr id="42001" name="Text Box 11"/>
          <p:cNvSpPr txBox="1">
            <a:spLocks noChangeArrowheads="1"/>
          </p:cNvSpPr>
          <p:nvPr/>
        </p:nvSpPr>
        <p:spPr bwMode="auto">
          <a:xfrm>
            <a:off x="5354638" y="2971800"/>
            <a:ext cx="2722562" cy="1374775"/>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sz="700" b="1">
                <a:solidFill>
                  <a:schemeClr val="hlink"/>
                </a:solidFill>
                <a:latin typeface="Arial" charset="0"/>
                <a:ea typeface="ＭＳ Ｐゴシック" charset="0"/>
                <a:cs typeface="ＭＳ Ｐゴシック" charset="0"/>
              </a:defRPr>
            </a:lvl1pPr>
            <a:lvl2pPr marL="285750" indent="-1143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200">
                <a:solidFill>
                  <a:schemeClr val="bg1"/>
                </a:solidFill>
                <a:ea typeface="MS PGothic" charset="0"/>
              </a:rPr>
              <a:t>Aggregated data from subsystems for citywide operations, planning, &amp; collaboration</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Common operational view</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Cross-City situational awareness, status, and control (incident management)</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Trend and analysis prediction</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Simulation and investigation</a:t>
            </a:r>
          </a:p>
          <a:p>
            <a:pPr lvl="1" eaLnBrk="1" hangingPunct="1">
              <a:lnSpc>
                <a:spcPct val="84000"/>
              </a:lnSpc>
              <a:spcBef>
                <a:spcPct val="20000"/>
              </a:spcBef>
              <a:buClr>
                <a:schemeClr val="bg1"/>
              </a:buClr>
              <a:buFont typeface="Wingdings" charset="0"/>
              <a:buChar char="§"/>
            </a:pPr>
            <a:r>
              <a:rPr lang="en-US" sz="900">
                <a:solidFill>
                  <a:schemeClr val="bg1"/>
                </a:solidFill>
                <a:ea typeface="MS PGothic" charset="0"/>
              </a:rPr>
              <a:t>Process optimization</a:t>
            </a:r>
          </a:p>
        </p:txBody>
      </p:sp>
      <p:sp>
        <p:nvSpPr>
          <p:cNvPr id="42002" name="Text Box 12"/>
          <p:cNvSpPr txBox="1">
            <a:spLocks noChangeArrowheads="1"/>
          </p:cNvSpPr>
          <p:nvPr/>
        </p:nvSpPr>
        <p:spPr bwMode="auto">
          <a:xfrm>
            <a:off x="4114800" y="2971800"/>
            <a:ext cx="1011238" cy="817563"/>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84000"/>
              </a:lnSpc>
              <a:spcBef>
                <a:spcPct val="20000"/>
              </a:spcBef>
              <a:buClr>
                <a:schemeClr val="bg1"/>
              </a:buClr>
              <a:buFontTx/>
              <a:buChar char="•"/>
            </a:pPr>
            <a:r>
              <a:rPr lang="en-US" sz="1200">
                <a:solidFill>
                  <a:schemeClr val="bg1"/>
                </a:solidFill>
                <a:ea typeface="MS PGothic" charset="0"/>
              </a:rPr>
              <a:t>Events</a:t>
            </a:r>
          </a:p>
          <a:p>
            <a:pPr eaLnBrk="1" hangingPunct="1">
              <a:lnSpc>
                <a:spcPct val="84000"/>
              </a:lnSpc>
              <a:spcBef>
                <a:spcPct val="20000"/>
              </a:spcBef>
              <a:buClr>
                <a:schemeClr val="bg1"/>
              </a:buClr>
              <a:buFontTx/>
              <a:buChar char="•"/>
            </a:pPr>
            <a:r>
              <a:rPr lang="en-US" sz="1200">
                <a:solidFill>
                  <a:schemeClr val="bg1"/>
                </a:solidFill>
                <a:ea typeface="MS PGothic" charset="0"/>
              </a:rPr>
              <a:t>Alerts</a:t>
            </a:r>
          </a:p>
          <a:p>
            <a:pPr eaLnBrk="1" hangingPunct="1">
              <a:lnSpc>
                <a:spcPct val="84000"/>
              </a:lnSpc>
              <a:spcBef>
                <a:spcPct val="20000"/>
              </a:spcBef>
              <a:buClr>
                <a:schemeClr val="bg1"/>
              </a:buClr>
              <a:buFontTx/>
              <a:buChar char="•"/>
            </a:pPr>
            <a:r>
              <a:rPr lang="en-US" sz="1200">
                <a:solidFill>
                  <a:schemeClr val="bg1"/>
                </a:solidFill>
                <a:ea typeface="MS PGothic" charset="0"/>
              </a:rPr>
              <a:t>Incidents</a:t>
            </a:r>
          </a:p>
          <a:p>
            <a:pPr eaLnBrk="1" hangingPunct="1">
              <a:lnSpc>
                <a:spcPct val="84000"/>
              </a:lnSpc>
              <a:spcBef>
                <a:spcPct val="20000"/>
              </a:spcBef>
              <a:buClr>
                <a:schemeClr val="bg1"/>
              </a:buClr>
              <a:buFontTx/>
              <a:buChar char="•"/>
            </a:pPr>
            <a:r>
              <a:rPr lang="en-US" sz="1200">
                <a:solidFill>
                  <a:schemeClr val="bg1"/>
                </a:solidFill>
                <a:ea typeface="MS PGothic" charset="0"/>
              </a:rPr>
              <a:t>Response</a:t>
            </a:r>
          </a:p>
        </p:txBody>
      </p:sp>
      <p:grpSp>
        <p:nvGrpSpPr>
          <p:cNvPr id="42003" name="Group 13"/>
          <p:cNvGrpSpPr>
            <a:grpSpLocks/>
          </p:cNvGrpSpPr>
          <p:nvPr/>
        </p:nvGrpSpPr>
        <p:grpSpPr bwMode="auto">
          <a:xfrm>
            <a:off x="1116013" y="2228850"/>
            <a:ext cx="4191000" cy="2362200"/>
            <a:chOff x="624" y="1416"/>
            <a:chExt cx="2640" cy="1488"/>
          </a:xfrm>
        </p:grpSpPr>
        <p:sp>
          <p:nvSpPr>
            <p:cNvPr id="42005" name="Oval 14"/>
            <p:cNvSpPr>
              <a:spLocks noChangeArrowheads="1"/>
            </p:cNvSpPr>
            <p:nvPr/>
          </p:nvSpPr>
          <p:spPr bwMode="auto">
            <a:xfrm>
              <a:off x="624" y="1416"/>
              <a:ext cx="2640" cy="148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lstStyle/>
            <a:p>
              <a:pPr marL="192088" indent="-192088" algn="ctr">
                <a:lnSpc>
                  <a:spcPct val="84000"/>
                </a:lnSpc>
                <a:spcBef>
                  <a:spcPct val="20000"/>
                </a:spcBef>
                <a:buClr>
                  <a:srgbClr val="669900"/>
                </a:buClr>
                <a:buFont typeface="Wingdings" charset="0"/>
                <a:buNone/>
              </a:pPr>
              <a:endParaRPr lang="en-US" sz="1200">
                <a:solidFill>
                  <a:schemeClr val="tx1"/>
                </a:solidFill>
                <a:ea typeface="MS PGothic" charset="0"/>
              </a:endParaRPr>
            </a:p>
          </p:txBody>
        </p:sp>
        <p:sp>
          <p:nvSpPr>
            <p:cNvPr id="42006" name="Text Box 15"/>
            <p:cNvSpPr txBox="1">
              <a:spLocks noChangeArrowheads="1"/>
            </p:cNvSpPr>
            <p:nvPr/>
          </p:nvSpPr>
          <p:spPr bwMode="auto">
            <a:xfrm>
              <a:off x="1916" y="1536"/>
              <a:ext cx="58" cy="155"/>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endParaRPr lang="en-US" sz="1200">
                <a:solidFill>
                  <a:schemeClr val="bg1"/>
                </a:solidFill>
                <a:ea typeface="MS PGothic" charset="0"/>
              </a:endParaRPr>
            </a:p>
          </p:txBody>
        </p:sp>
      </p:grpSp>
      <p:sp>
        <p:nvSpPr>
          <p:cNvPr id="42004" name="Text Box 16"/>
          <p:cNvSpPr txBox="1">
            <a:spLocks noChangeArrowheads="1"/>
          </p:cNvSpPr>
          <p:nvPr/>
        </p:nvSpPr>
        <p:spPr bwMode="auto">
          <a:xfrm>
            <a:off x="1114425" y="5181600"/>
            <a:ext cx="7423150" cy="1117600"/>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84000"/>
              </a:lnSpc>
              <a:spcBef>
                <a:spcPct val="20000"/>
              </a:spcBef>
              <a:buClr>
                <a:srgbClr val="669900"/>
              </a:buClr>
              <a:buFont typeface="Wingdings" charset="0"/>
              <a:buNone/>
            </a:pPr>
            <a:r>
              <a:rPr lang="en-US" sz="1400" dirty="0">
                <a:solidFill>
                  <a:schemeClr val="tx1"/>
                </a:solidFill>
                <a:ea typeface="MS PGothic" charset="0"/>
              </a:rPr>
              <a:t>Automate and manage public service sub-systems to create a collaborative environment that enables a city</a:t>
            </a:r>
            <a:r>
              <a:rPr lang="ja-JP" altLang="en-US" sz="1400" dirty="0">
                <a:solidFill>
                  <a:schemeClr val="tx1"/>
                </a:solidFill>
                <a:ea typeface="MS PGothic" charset="0"/>
              </a:rPr>
              <a:t>’</a:t>
            </a:r>
            <a:r>
              <a:rPr lang="en-US" sz="1400" dirty="0">
                <a:solidFill>
                  <a:schemeClr val="tx1"/>
                </a:solidFill>
                <a:ea typeface="MS PGothic" charset="0"/>
              </a:rPr>
              <a:t>s core systems to become smarter:</a:t>
            </a:r>
          </a:p>
          <a:p>
            <a:pPr lvl="3" eaLnBrk="1" hangingPunct="1">
              <a:lnSpc>
                <a:spcPct val="84000"/>
              </a:lnSpc>
              <a:spcBef>
                <a:spcPct val="20000"/>
              </a:spcBef>
              <a:buClr>
                <a:srgbClr val="669900"/>
              </a:buClr>
              <a:buFont typeface="Wingdings" charset="0"/>
              <a:buChar char="§"/>
            </a:pPr>
            <a:r>
              <a:rPr lang="en-US" sz="1400" dirty="0">
                <a:solidFill>
                  <a:schemeClr val="tx1"/>
                </a:solidFill>
                <a:ea typeface="MS PGothic" charset="0"/>
              </a:rPr>
              <a:t>Collect, Filter and Manage the Right Kind of Data</a:t>
            </a:r>
          </a:p>
          <a:p>
            <a:pPr lvl="3" eaLnBrk="1" hangingPunct="1">
              <a:lnSpc>
                <a:spcPct val="84000"/>
              </a:lnSpc>
              <a:spcBef>
                <a:spcPct val="20000"/>
              </a:spcBef>
              <a:buClr>
                <a:srgbClr val="669900"/>
              </a:buClr>
              <a:buFont typeface="Wingdings" charset="0"/>
              <a:buChar char="§"/>
            </a:pPr>
            <a:r>
              <a:rPr lang="en-US" sz="1400" dirty="0">
                <a:solidFill>
                  <a:schemeClr val="tx1"/>
                </a:solidFill>
                <a:ea typeface="MS PGothic" charset="0"/>
              </a:rPr>
              <a:t>Integrate, Analyze and Operationalize the Data</a:t>
            </a:r>
          </a:p>
          <a:p>
            <a:pPr lvl="3" eaLnBrk="1" hangingPunct="1">
              <a:lnSpc>
                <a:spcPct val="84000"/>
              </a:lnSpc>
              <a:spcBef>
                <a:spcPct val="20000"/>
              </a:spcBef>
              <a:buClr>
                <a:srgbClr val="669900"/>
              </a:buClr>
              <a:buFont typeface="Wingdings" charset="0"/>
              <a:buChar char="§"/>
            </a:pPr>
            <a:r>
              <a:rPr lang="en-US" sz="1400" dirty="0">
                <a:solidFill>
                  <a:schemeClr val="tx1"/>
                </a:solidFill>
                <a:ea typeface="MS PGothic" charset="0"/>
              </a:rPr>
              <a:t>Optimize Citywide Systems to Achieve Desired Behavior</a:t>
            </a:r>
          </a:p>
        </p:txBody>
      </p:sp>
    </p:spTree>
    <p:extLst>
      <p:ext uri="{BB962C8B-B14F-4D97-AF65-F5344CB8AC3E}">
        <p14:creationId xmlns:p14="http://schemas.microsoft.com/office/powerpoint/2010/main" val="3827013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725620B3-8BEE-9344-95FF-862BDBA3181A}" type="slidenum">
              <a:rPr lang="en-US" sz="800" b="0">
                <a:solidFill>
                  <a:schemeClr val="tx1"/>
                </a:solidFill>
                <a:cs typeface="Arial" charset="0"/>
              </a:rPr>
              <a:pPr eaLnBrk="1" hangingPunct="1"/>
              <a:t>29</a:t>
            </a:fld>
            <a:endParaRPr lang="en-US" sz="800" b="0">
              <a:solidFill>
                <a:schemeClr val="tx1"/>
              </a:solidFill>
              <a:cs typeface="Arial" charset="0"/>
            </a:endParaRPr>
          </a:p>
        </p:txBody>
      </p:sp>
      <p:sp>
        <p:nvSpPr>
          <p:cNvPr id="47107" name="Footer Placeholder 3"/>
          <p:cNvSpPr>
            <a:spLocks noGrp="1"/>
          </p:cNvSpPr>
          <p:nvPr>
            <p:ph type="ftr" sz="quarter" idx="4294967295"/>
          </p:nvPr>
        </p:nvSpPr>
        <p:spPr>
          <a:xfrm>
            <a:off x="1554163" y="6537325"/>
            <a:ext cx="5943600"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r>
              <a:rPr lang="en-US" sz="800" b="0">
                <a:solidFill>
                  <a:schemeClr val="tx1"/>
                </a:solidFill>
                <a:cs typeface="Arial" charset="0"/>
              </a:rPr>
              <a:t>IBM Confidential</a:t>
            </a:r>
          </a:p>
        </p:txBody>
      </p:sp>
      <p:sp>
        <p:nvSpPr>
          <p:cNvPr id="1020930" name="Rectangle 2"/>
          <p:cNvSpPr>
            <a:spLocks noChangeArrowheads="1"/>
          </p:cNvSpPr>
          <p:nvPr/>
        </p:nvSpPr>
        <p:spPr bwMode="auto">
          <a:xfrm>
            <a:off x="6858000" y="990600"/>
            <a:ext cx="2057400" cy="5018088"/>
          </a:xfrm>
          <a:prstGeom prst="rect">
            <a:avLst/>
          </a:prstGeom>
          <a:solidFill>
            <a:srgbClr val="00CCFF"/>
          </a:solidFill>
          <a:ln w="9525">
            <a:solidFill>
              <a:schemeClr val="tx1"/>
            </a:solidFill>
            <a:miter lim="800000"/>
            <a:headEnd/>
            <a:tailEnd/>
          </a:ln>
          <a:effectLst>
            <a:prstShdw prst="shdw17" dist="17961" dir="2700000">
              <a:schemeClr val="tx1">
                <a:gamma/>
                <a:shade val="60000"/>
                <a:invGamma/>
                <a:alpha val="74998"/>
              </a:schemeClr>
            </a:prstShdw>
          </a:effectLst>
        </p:spPr>
        <p:txBody>
          <a:bodyPr wrap="none" lIns="45720" rIns="45720" anchor="ctr"/>
          <a:lstStyle/>
          <a:p>
            <a:pPr>
              <a:defRPr/>
            </a:pPr>
            <a:endParaRPr lang="en-US">
              <a:ea typeface="+mn-ea"/>
              <a:cs typeface="+mn-cs"/>
            </a:endParaRPr>
          </a:p>
        </p:txBody>
      </p:sp>
      <p:sp>
        <p:nvSpPr>
          <p:cNvPr id="47109" name="Freeform 16"/>
          <p:cNvSpPr>
            <a:spLocks noChangeArrowheads="1"/>
          </p:cNvSpPr>
          <p:nvPr/>
        </p:nvSpPr>
        <p:spPr bwMode="auto">
          <a:xfrm>
            <a:off x="5213350" y="4089400"/>
            <a:ext cx="123825" cy="422275"/>
          </a:xfrm>
          <a:custGeom>
            <a:avLst/>
            <a:gdLst>
              <a:gd name="T0" fmla="*/ 0 w 192"/>
              <a:gd name="T1" fmla="*/ 0 h 440"/>
              <a:gd name="T2" fmla="*/ 2147483647 w 192"/>
              <a:gd name="T3" fmla="*/ 0 h 440"/>
              <a:gd name="T4" fmla="*/ 2147483647 w 192"/>
              <a:gd name="T5" fmla="*/ 2147483647 h 440"/>
              <a:gd name="T6" fmla="*/ 0 w 192"/>
              <a:gd name="T7" fmla="*/ 2147483647 h 440"/>
              <a:gd name="T8" fmla="*/ 0 w 192"/>
              <a:gd name="T9" fmla="*/ 0 h 440"/>
              <a:gd name="T10" fmla="*/ 0 60000 65536"/>
              <a:gd name="T11" fmla="*/ 0 60000 65536"/>
              <a:gd name="T12" fmla="*/ 0 60000 65536"/>
              <a:gd name="T13" fmla="*/ 0 60000 65536"/>
              <a:gd name="T14" fmla="*/ 0 60000 65536"/>
              <a:gd name="T15" fmla="*/ 0 w 192"/>
              <a:gd name="T16" fmla="*/ 0 h 440"/>
              <a:gd name="T17" fmla="*/ 192 w 192"/>
              <a:gd name="T18" fmla="*/ 440 h 440"/>
            </a:gdLst>
            <a:ahLst/>
            <a:cxnLst>
              <a:cxn ang="T10">
                <a:pos x="T0" y="T1"/>
              </a:cxn>
              <a:cxn ang="T11">
                <a:pos x="T2" y="T3"/>
              </a:cxn>
              <a:cxn ang="T12">
                <a:pos x="T4" y="T5"/>
              </a:cxn>
              <a:cxn ang="T13">
                <a:pos x="T6" y="T7"/>
              </a:cxn>
              <a:cxn ang="T14">
                <a:pos x="T8" y="T9"/>
              </a:cxn>
            </a:cxnLst>
            <a:rect l="T15" t="T16" r="T17" b="T18"/>
            <a:pathLst>
              <a:path w="192" h="440">
                <a:moveTo>
                  <a:pt x="0" y="0"/>
                </a:moveTo>
                <a:lnTo>
                  <a:pt x="192" y="0"/>
                </a:lnTo>
                <a:lnTo>
                  <a:pt x="192" y="440"/>
                </a:lnTo>
                <a:lnTo>
                  <a:pt x="0" y="400"/>
                </a:lnTo>
                <a:lnTo>
                  <a:pt x="0" y="0"/>
                </a:lnTo>
                <a:close/>
              </a:path>
            </a:pathLst>
          </a:custGeom>
          <a:solidFill>
            <a:srgbClr val="FF99CC">
              <a:alpha val="50195"/>
            </a:srgbClr>
          </a:solidFill>
          <a:ln w="12600">
            <a:solidFill>
              <a:srgbClr val="FF99CC"/>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0" name="Freeform 17"/>
          <p:cNvSpPr>
            <a:spLocks noChangeArrowheads="1"/>
          </p:cNvSpPr>
          <p:nvPr/>
        </p:nvSpPr>
        <p:spPr bwMode="auto">
          <a:xfrm>
            <a:off x="5478463" y="4529138"/>
            <a:ext cx="663575" cy="384175"/>
          </a:xfrm>
          <a:custGeom>
            <a:avLst/>
            <a:gdLst>
              <a:gd name="T0" fmla="*/ 2147483647 w 1032"/>
              <a:gd name="T1" fmla="*/ 0 h 400"/>
              <a:gd name="T2" fmla="*/ 2147483647 w 1032"/>
              <a:gd name="T3" fmla="*/ 2147483647 h 400"/>
              <a:gd name="T4" fmla="*/ 2147483647 w 1032"/>
              <a:gd name="T5" fmla="*/ 2147483647 h 400"/>
              <a:gd name="T6" fmla="*/ 0 w 1032"/>
              <a:gd name="T7" fmla="*/ 2147483647 h 400"/>
              <a:gd name="T8" fmla="*/ 2147483647 w 1032"/>
              <a:gd name="T9" fmla="*/ 0 h 400"/>
              <a:gd name="T10" fmla="*/ 0 60000 65536"/>
              <a:gd name="T11" fmla="*/ 0 60000 65536"/>
              <a:gd name="T12" fmla="*/ 0 60000 65536"/>
              <a:gd name="T13" fmla="*/ 0 60000 65536"/>
              <a:gd name="T14" fmla="*/ 0 60000 65536"/>
              <a:gd name="T15" fmla="*/ 0 w 1032"/>
              <a:gd name="T16" fmla="*/ 0 h 400"/>
              <a:gd name="T17" fmla="*/ 1032 w 1032"/>
              <a:gd name="T18" fmla="*/ 400 h 400"/>
            </a:gdLst>
            <a:ahLst/>
            <a:cxnLst>
              <a:cxn ang="T10">
                <a:pos x="T0" y="T1"/>
              </a:cxn>
              <a:cxn ang="T11">
                <a:pos x="T2" y="T3"/>
              </a:cxn>
              <a:cxn ang="T12">
                <a:pos x="T4" y="T5"/>
              </a:cxn>
              <a:cxn ang="T13">
                <a:pos x="T6" y="T7"/>
              </a:cxn>
              <a:cxn ang="T14">
                <a:pos x="T8" y="T9"/>
              </a:cxn>
            </a:cxnLst>
            <a:rect l="T15" t="T16" r="T17" b="T18"/>
            <a:pathLst>
              <a:path w="1032" h="400">
                <a:moveTo>
                  <a:pt x="16" y="0"/>
                </a:moveTo>
                <a:lnTo>
                  <a:pt x="1032" y="168"/>
                </a:lnTo>
                <a:lnTo>
                  <a:pt x="1032" y="400"/>
                </a:lnTo>
                <a:lnTo>
                  <a:pt x="0" y="128"/>
                </a:lnTo>
                <a:lnTo>
                  <a:pt x="16" y="0"/>
                </a:lnTo>
                <a:close/>
              </a:path>
            </a:pathLst>
          </a:custGeom>
          <a:solidFill>
            <a:srgbClr val="FF99CC">
              <a:alpha val="50195"/>
            </a:srgbClr>
          </a:solidFill>
          <a:ln w="12600">
            <a:solidFill>
              <a:srgbClr val="FF99CC"/>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1" name="Freeform 18"/>
          <p:cNvSpPr>
            <a:spLocks noChangeArrowheads="1"/>
          </p:cNvSpPr>
          <p:nvPr/>
        </p:nvSpPr>
        <p:spPr bwMode="auto">
          <a:xfrm>
            <a:off x="5341938" y="3046413"/>
            <a:ext cx="123825" cy="361950"/>
          </a:xfrm>
          <a:custGeom>
            <a:avLst/>
            <a:gdLst>
              <a:gd name="T0" fmla="*/ 0 w 192"/>
              <a:gd name="T1" fmla="*/ 2147483647 h 376"/>
              <a:gd name="T2" fmla="*/ 2147483647 w 192"/>
              <a:gd name="T3" fmla="*/ 2147483647 h 376"/>
              <a:gd name="T4" fmla="*/ 2147483647 w 192"/>
              <a:gd name="T5" fmla="*/ 0 h 376"/>
              <a:gd name="T6" fmla="*/ 0 w 192"/>
              <a:gd name="T7" fmla="*/ 2147483647 h 376"/>
              <a:gd name="T8" fmla="*/ 0 w 192"/>
              <a:gd name="T9" fmla="*/ 2147483647 h 376"/>
              <a:gd name="T10" fmla="*/ 0 60000 65536"/>
              <a:gd name="T11" fmla="*/ 0 60000 65536"/>
              <a:gd name="T12" fmla="*/ 0 60000 65536"/>
              <a:gd name="T13" fmla="*/ 0 60000 65536"/>
              <a:gd name="T14" fmla="*/ 0 60000 65536"/>
              <a:gd name="T15" fmla="*/ 0 w 192"/>
              <a:gd name="T16" fmla="*/ 0 h 376"/>
              <a:gd name="T17" fmla="*/ 192 w 192"/>
              <a:gd name="T18" fmla="*/ 376 h 376"/>
            </a:gdLst>
            <a:ahLst/>
            <a:cxnLst>
              <a:cxn ang="T10">
                <a:pos x="T0" y="T1"/>
              </a:cxn>
              <a:cxn ang="T11">
                <a:pos x="T2" y="T3"/>
              </a:cxn>
              <a:cxn ang="T12">
                <a:pos x="T4" y="T5"/>
              </a:cxn>
              <a:cxn ang="T13">
                <a:pos x="T6" y="T7"/>
              </a:cxn>
              <a:cxn ang="T14">
                <a:pos x="T8" y="T9"/>
              </a:cxn>
            </a:cxnLst>
            <a:rect l="T15" t="T16" r="T17" b="T18"/>
            <a:pathLst>
              <a:path w="192" h="376">
                <a:moveTo>
                  <a:pt x="0" y="376"/>
                </a:moveTo>
                <a:lnTo>
                  <a:pt x="192" y="352"/>
                </a:lnTo>
                <a:lnTo>
                  <a:pt x="192" y="0"/>
                </a:lnTo>
                <a:lnTo>
                  <a:pt x="0" y="56"/>
                </a:lnTo>
                <a:lnTo>
                  <a:pt x="0" y="376"/>
                </a:lnTo>
                <a:close/>
              </a:path>
            </a:pathLst>
          </a:custGeom>
          <a:solidFill>
            <a:srgbClr val="00FF00">
              <a:alpha val="50195"/>
            </a:srgbClr>
          </a:solidFill>
          <a:ln w="12600">
            <a:solidFill>
              <a:srgbClr val="99CC00"/>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2" name="Freeform 19"/>
          <p:cNvSpPr>
            <a:spLocks noChangeArrowheads="1"/>
          </p:cNvSpPr>
          <p:nvPr/>
        </p:nvSpPr>
        <p:spPr bwMode="auto">
          <a:xfrm>
            <a:off x="5375275" y="3663950"/>
            <a:ext cx="333375" cy="522288"/>
          </a:xfrm>
          <a:custGeom>
            <a:avLst/>
            <a:gdLst>
              <a:gd name="T0" fmla="*/ 2147483647 w 520"/>
              <a:gd name="T1" fmla="*/ 2147483647 h 544"/>
              <a:gd name="T2" fmla="*/ 2147483647 w 520"/>
              <a:gd name="T3" fmla="*/ 0 h 544"/>
              <a:gd name="T4" fmla="*/ 2147483647 w 520"/>
              <a:gd name="T5" fmla="*/ 2147483647 h 544"/>
              <a:gd name="T6" fmla="*/ 2147483647 w 520"/>
              <a:gd name="T7" fmla="*/ 2147483647 h 544"/>
              <a:gd name="T8" fmla="*/ 2147483647 w 520"/>
              <a:gd name="T9" fmla="*/ 2147483647 h 544"/>
              <a:gd name="T10" fmla="*/ 0 w 520"/>
              <a:gd name="T11" fmla="*/ 2147483647 h 544"/>
              <a:gd name="T12" fmla="*/ 2147483647 w 520"/>
              <a:gd name="T13" fmla="*/ 2147483647 h 544"/>
              <a:gd name="T14" fmla="*/ 0 60000 65536"/>
              <a:gd name="T15" fmla="*/ 0 60000 65536"/>
              <a:gd name="T16" fmla="*/ 0 60000 65536"/>
              <a:gd name="T17" fmla="*/ 0 60000 65536"/>
              <a:gd name="T18" fmla="*/ 0 60000 65536"/>
              <a:gd name="T19" fmla="*/ 0 60000 65536"/>
              <a:gd name="T20" fmla="*/ 0 60000 65536"/>
              <a:gd name="T21" fmla="*/ 0 w 520"/>
              <a:gd name="T22" fmla="*/ 0 h 544"/>
              <a:gd name="T23" fmla="*/ 520 w 520"/>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 h="544">
                <a:moveTo>
                  <a:pt x="8" y="40"/>
                </a:moveTo>
                <a:lnTo>
                  <a:pt x="224" y="0"/>
                </a:lnTo>
                <a:lnTo>
                  <a:pt x="224" y="384"/>
                </a:lnTo>
                <a:lnTo>
                  <a:pt x="520" y="384"/>
                </a:lnTo>
                <a:lnTo>
                  <a:pt x="520" y="544"/>
                </a:lnTo>
                <a:lnTo>
                  <a:pt x="0" y="488"/>
                </a:lnTo>
                <a:lnTo>
                  <a:pt x="8" y="40"/>
                </a:lnTo>
                <a:close/>
              </a:path>
            </a:pathLst>
          </a:custGeom>
          <a:solidFill>
            <a:srgbClr val="00FF00">
              <a:alpha val="50195"/>
            </a:srgbClr>
          </a:solidFill>
          <a:ln w="12600">
            <a:solidFill>
              <a:srgbClr val="99CC00"/>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3" name="Freeform 20"/>
          <p:cNvSpPr>
            <a:spLocks noChangeArrowheads="1"/>
          </p:cNvSpPr>
          <p:nvPr/>
        </p:nvSpPr>
        <p:spPr bwMode="auto">
          <a:xfrm>
            <a:off x="5545138" y="2559050"/>
            <a:ext cx="344487" cy="415925"/>
          </a:xfrm>
          <a:custGeom>
            <a:avLst/>
            <a:gdLst>
              <a:gd name="T0" fmla="*/ 0 w 536"/>
              <a:gd name="T1" fmla="*/ 2147483647 h 432"/>
              <a:gd name="T2" fmla="*/ 2147483647 w 536"/>
              <a:gd name="T3" fmla="*/ 0 h 432"/>
              <a:gd name="T4" fmla="*/ 2147483647 w 536"/>
              <a:gd name="T5" fmla="*/ 2147483647 h 432"/>
              <a:gd name="T6" fmla="*/ 2147483647 w 536"/>
              <a:gd name="T7" fmla="*/ 2147483647 h 432"/>
              <a:gd name="T8" fmla="*/ 0 w 536"/>
              <a:gd name="T9" fmla="*/ 2147483647 h 432"/>
              <a:gd name="T10" fmla="*/ 0 60000 65536"/>
              <a:gd name="T11" fmla="*/ 0 60000 65536"/>
              <a:gd name="T12" fmla="*/ 0 60000 65536"/>
              <a:gd name="T13" fmla="*/ 0 60000 65536"/>
              <a:gd name="T14" fmla="*/ 0 60000 65536"/>
              <a:gd name="T15" fmla="*/ 0 w 536"/>
              <a:gd name="T16" fmla="*/ 0 h 432"/>
              <a:gd name="T17" fmla="*/ 536 w 536"/>
              <a:gd name="T18" fmla="*/ 432 h 432"/>
            </a:gdLst>
            <a:ahLst/>
            <a:cxnLst>
              <a:cxn ang="T10">
                <a:pos x="T0" y="T1"/>
              </a:cxn>
              <a:cxn ang="T11">
                <a:pos x="T2" y="T3"/>
              </a:cxn>
              <a:cxn ang="T12">
                <a:pos x="T4" y="T5"/>
              </a:cxn>
              <a:cxn ang="T13">
                <a:pos x="T6" y="T7"/>
              </a:cxn>
              <a:cxn ang="T14">
                <a:pos x="T8" y="T9"/>
              </a:cxn>
            </a:cxnLst>
            <a:rect l="T15" t="T16" r="T17" b="T18"/>
            <a:pathLst>
              <a:path w="536" h="432">
                <a:moveTo>
                  <a:pt x="0" y="184"/>
                </a:moveTo>
                <a:lnTo>
                  <a:pt x="536" y="0"/>
                </a:lnTo>
                <a:lnTo>
                  <a:pt x="536" y="336"/>
                </a:lnTo>
                <a:lnTo>
                  <a:pt x="8" y="432"/>
                </a:lnTo>
                <a:lnTo>
                  <a:pt x="0" y="184"/>
                </a:lnTo>
                <a:close/>
              </a:path>
            </a:pathLst>
          </a:custGeom>
          <a:solidFill>
            <a:srgbClr val="3366FF">
              <a:alpha val="50195"/>
            </a:srgbClr>
          </a:solidFill>
          <a:ln w="12600">
            <a:solidFill>
              <a:srgbClr val="7889FB"/>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4" name="Freeform 21"/>
          <p:cNvSpPr>
            <a:spLocks noChangeArrowheads="1"/>
          </p:cNvSpPr>
          <p:nvPr/>
        </p:nvSpPr>
        <p:spPr bwMode="auto">
          <a:xfrm>
            <a:off x="5595938" y="3446463"/>
            <a:ext cx="357187" cy="455612"/>
          </a:xfrm>
          <a:custGeom>
            <a:avLst/>
            <a:gdLst>
              <a:gd name="T0" fmla="*/ 0 w 592"/>
              <a:gd name="T1" fmla="*/ 2147483647 h 472"/>
              <a:gd name="T2" fmla="*/ 2147483647 w 592"/>
              <a:gd name="T3" fmla="*/ 0 h 472"/>
              <a:gd name="T4" fmla="*/ 2147483647 w 592"/>
              <a:gd name="T5" fmla="*/ 2147483647 h 472"/>
              <a:gd name="T6" fmla="*/ 2147483647 w 592"/>
              <a:gd name="T7" fmla="*/ 2147483647 h 472"/>
              <a:gd name="T8" fmla="*/ 0 w 592"/>
              <a:gd name="T9" fmla="*/ 2147483647 h 472"/>
              <a:gd name="T10" fmla="*/ 0 60000 65536"/>
              <a:gd name="T11" fmla="*/ 0 60000 65536"/>
              <a:gd name="T12" fmla="*/ 0 60000 65536"/>
              <a:gd name="T13" fmla="*/ 0 60000 65536"/>
              <a:gd name="T14" fmla="*/ 0 60000 65536"/>
              <a:gd name="T15" fmla="*/ 0 w 592"/>
              <a:gd name="T16" fmla="*/ 0 h 472"/>
              <a:gd name="T17" fmla="*/ 592 w 592"/>
              <a:gd name="T18" fmla="*/ 472 h 472"/>
            </a:gdLst>
            <a:ahLst/>
            <a:cxnLst>
              <a:cxn ang="T10">
                <a:pos x="T0" y="T1"/>
              </a:cxn>
              <a:cxn ang="T11">
                <a:pos x="T2" y="T3"/>
              </a:cxn>
              <a:cxn ang="T12">
                <a:pos x="T4" y="T5"/>
              </a:cxn>
              <a:cxn ang="T13">
                <a:pos x="T6" y="T7"/>
              </a:cxn>
              <a:cxn ang="T14">
                <a:pos x="T8" y="T9"/>
              </a:cxn>
            </a:cxnLst>
            <a:rect l="T15" t="T16" r="T17" b="T18"/>
            <a:pathLst>
              <a:path w="592" h="472">
                <a:moveTo>
                  <a:pt x="0" y="96"/>
                </a:moveTo>
                <a:lnTo>
                  <a:pt x="592" y="0"/>
                </a:lnTo>
                <a:lnTo>
                  <a:pt x="592" y="472"/>
                </a:lnTo>
                <a:lnTo>
                  <a:pt x="8" y="472"/>
                </a:lnTo>
                <a:lnTo>
                  <a:pt x="0" y="96"/>
                </a:lnTo>
                <a:close/>
              </a:path>
            </a:pathLst>
          </a:custGeom>
          <a:solidFill>
            <a:srgbClr val="00FF00">
              <a:alpha val="50195"/>
            </a:srgbClr>
          </a:solidFill>
          <a:ln w="12600">
            <a:solidFill>
              <a:srgbClr val="99CC00"/>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15" name="Freeform 22"/>
          <p:cNvSpPr>
            <a:spLocks noChangeArrowheads="1"/>
          </p:cNvSpPr>
          <p:nvPr/>
        </p:nvSpPr>
        <p:spPr bwMode="auto">
          <a:xfrm>
            <a:off x="5919788" y="2771775"/>
            <a:ext cx="415925" cy="1463675"/>
          </a:xfrm>
          <a:custGeom>
            <a:avLst/>
            <a:gdLst>
              <a:gd name="T0" fmla="*/ 2147483647 w 440"/>
              <a:gd name="T1" fmla="*/ 2147483647 h 1224"/>
              <a:gd name="T2" fmla="*/ 2147483647 w 440"/>
              <a:gd name="T3" fmla="*/ 0 h 1224"/>
              <a:gd name="T4" fmla="*/ 2147483647 w 440"/>
              <a:gd name="T5" fmla="*/ 2147483647 h 1224"/>
              <a:gd name="T6" fmla="*/ 2147483647 w 440"/>
              <a:gd name="T7" fmla="*/ 2147483647 h 1224"/>
              <a:gd name="T8" fmla="*/ 2147483647 w 440"/>
              <a:gd name="T9" fmla="*/ 2147483647 h 1224"/>
              <a:gd name="T10" fmla="*/ 2147483647 w 440"/>
              <a:gd name="T11" fmla="*/ 2147483647 h 1224"/>
              <a:gd name="T12" fmla="*/ 2147483647 w 440"/>
              <a:gd name="T13" fmla="*/ 2147483647 h 1224"/>
              <a:gd name="T14" fmla="*/ 0 w 440"/>
              <a:gd name="T15" fmla="*/ 2147483647 h 1224"/>
              <a:gd name="T16" fmla="*/ 2147483647 w 440"/>
              <a:gd name="T17" fmla="*/ 2147483647 h 1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0"/>
              <a:gd name="T28" fmla="*/ 0 h 1224"/>
              <a:gd name="T29" fmla="*/ 440 w 440"/>
              <a:gd name="T30" fmla="*/ 1224 h 12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0" h="1224">
                <a:moveTo>
                  <a:pt x="8" y="136"/>
                </a:moveTo>
                <a:lnTo>
                  <a:pt x="440" y="0"/>
                </a:lnTo>
                <a:lnTo>
                  <a:pt x="440" y="1224"/>
                </a:lnTo>
                <a:lnTo>
                  <a:pt x="8" y="1176"/>
                </a:lnTo>
                <a:lnTo>
                  <a:pt x="8" y="952"/>
                </a:lnTo>
                <a:lnTo>
                  <a:pt x="288" y="960"/>
                </a:lnTo>
                <a:lnTo>
                  <a:pt x="288" y="408"/>
                </a:lnTo>
                <a:lnTo>
                  <a:pt x="0" y="464"/>
                </a:lnTo>
                <a:lnTo>
                  <a:pt x="8" y="136"/>
                </a:lnTo>
                <a:close/>
              </a:path>
            </a:pathLst>
          </a:custGeom>
          <a:solidFill>
            <a:srgbClr val="3366FF">
              <a:alpha val="50195"/>
            </a:srgbClr>
          </a:solidFill>
          <a:ln w="12600">
            <a:solidFill>
              <a:srgbClr val="7889FB"/>
            </a:solidFill>
            <a:round/>
            <a:headEnd/>
            <a:tailEnd/>
          </a:ln>
        </p:spPr>
        <p:txBody>
          <a:bodyPr wrap="none" anchor="ctr"/>
          <a:lstStyle/>
          <a:p>
            <a:pPr>
              <a:lnSpc>
                <a:spcPct val="100000"/>
              </a:lnSpc>
            </a:pPr>
            <a:endParaRPr lang="en-US" sz="1800" b="0">
              <a:solidFill>
                <a:srgbClr val="000000"/>
              </a:solidFill>
              <a:ea typeface="MS PGothic" charset="0"/>
              <a:sym typeface="Arial" charset="0"/>
            </a:endParaRPr>
          </a:p>
        </p:txBody>
      </p:sp>
      <p:grpSp>
        <p:nvGrpSpPr>
          <p:cNvPr id="47116" name="Group 23"/>
          <p:cNvGrpSpPr>
            <a:grpSpLocks/>
          </p:cNvGrpSpPr>
          <p:nvPr/>
        </p:nvGrpSpPr>
        <p:grpSpPr bwMode="auto">
          <a:xfrm>
            <a:off x="2717800" y="1462088"/>
            <a:ext cx="1633538" cy="3883025"/>
            <a:chOff x="1889" y="1113"/>
            <a:chExt cx="541" cy="2060"/>
          </a:xfrm>
        </p:grpSpPr>
        <p:pic>
          <p:nvPicPr>
            <p:cNvPr id="4714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 y="1113"/>
              <a:ext cx="542" cy="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41" name="Freeform 25"/>
            <p:cNvSpPr>
              <a:spLocks noChangeArrowheads="1"/>
            </p:cNvSpPr>
            <p:nvPr/>
          </p:nvSpPr>
          <p:spPr bwMode="auto">
            <a:xfrm>
              <a:off x="1922" y="2344"/>
              <a:ext cx="79" cy="415"/>
            </a:xfrm>
            <a:custGeom>
              <a:avLst/>
              <a:gdLst>
                <a:gd name="T0" fmla="*/ 0 w 192"/>
                <a:gd name="T1" fmla="*/ 0 h 440"/>
                <a:gd name="T2" fmla="*/ 0 w 192"/>
                <a:gd name="T3" fmla="*/ 0 h 440"/>
                <a:gd name="T4" fmla="*/ 0 w 192"/>
                <a:gd name="T5" fmla="*/ 204 h 440"/>
                <a:gd name="T6" fmla="*/ 0 w 192"/>
                <a:gd name="T7" fmla="*/ 188 h 440"/>
                <a:gd name="T8" fmla="*/ 0 w 192"/>
                <a:gd name="T9" fmla="*/ 0 h 440"/>
                <a:gd name="T10" fmla="*/ 0 60000 65536"/>
                <a:gd name="T11" fmla="*/ 0 60000 65536"/>
                <a:gd name="T12" fmla="*/ 0 60000 65536"/>
                <a:gd name="T13" fmla="*/ 0 60000 65536"/>
                <a:gd name="T14" fmla="*/ 0 60000 65536"/>
                <a:gd name="T15" fmla="*/ 0 w 192"/>
                <a:gd name="T16" fmla="*/ 0 h 440"/>
                <a:gd name="T17" fmla="*/ 192 w 192"/>
                <a:gd name="T18" fmla="*/ 440 h 440"/>
              </a:gdLst>
              <a:ahLst/>
              <a:cxnLst>
                <a:cxn ang="T10">
                  <a:pos x="T0" y="T1"/>
                </a:cxn>
                <a:cxn ang="T11">
                  <a:pos x="T2" y="T3"/>
                </a:cxn>
                <a:cxn ang="T12">
                  <a:pos x="T4" y="T5"/>
                </a:cxn>
                <a:cxn ang="T13">
                  <a:pos x="T6" y="T7"/>
                </a:cxn>
                <a:cxn ang="T14">
                  <a:pos x="T8" y="T9"/>
                </a:cxn>
              </a:cxnLst>
              <a:rect l="T15" t="T16" r="T17" b="T18"/>
              <a:pathLst>
                <a:path w="192" h="440">
                  <a:moveTo>
                    <a:pt x="0" y="0"/>
                  </a:moveTo>
                  <a:lnTo>
                    <a:pt x="192" y="0"/>
                  </a:lnTo>
                  <a:lnTo>
                    <a:pt x="192" y="440"/>
                  </a:lnTo>
                  <a:lnTo>
                    <a:pt x="0" y="400"/>
                  </a:lnTo>
                  <a:lnTo>
                    <a:pt x="0" y="0"/>
                  </a:lnTo>
                  <a:close/>
                </a:path>
              </a:pathLst>
            </a:custGeom>
            <a:solidFill>
              <a:srgbClr val="FF99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2" name="Freeform 26"/>
            <p:cNvSpPr>
              <a:spLocks noChangeArrowheads="1"/>
            </p:cNvSpPr>
            <p:nvPr/>
          </p:nvSpPr>
          <p:spPr bwMode="auto">
            <a:xfrm>
              <a:off x="2011" y="2684"/>
              <a:ext cx="420" cy="377"/>
            </a:xfrm>
            <a:custGeom>
              <a:avLst/>
              <a:gdLst>
                <a:gd name="T0" fmla="*/ 0 w 1032"/>
                <a:gd name="T1" fmla="*/ 0 h 400"/>
                <a:gd name="T2" fmla="*/ 0 w 1032"/>
                <a:gd name="T3" fmla="*/ 77 h 400"/>
                <a:gd name="T4" fmla="*/ 0 w 1032"/>
                <a:gd name="T5" fmla="*/ 186 h 400"/>
                <a:gd name="T6" fmla="*/ 0 w 1032"/>
                <a:gd name="T7" fmla="*/ 59 h 400"/>
                <a:gd name="T8" fmla="*/ 0 w 1032"/>
                <a:gd name="T9" fmla="*/ 0 h 400"/>
                <a:gd name="T10" fmla="*/ 0 60000 65536"/>
                <a:gd name="T11" fmla="*/ 0 60000 65536"/>
                <a:gd name="T12" fmla="*/ 0 60000 65536"/>
                <a:gd name="T13" fmla="*/ 0 60000 65536"/>
                <a:gd name="T14" fmla="*/ 0 60000 65536"/>
                <a:gd name="T15" fmla="*/ 0 w 1032"/>
                <a:gd name="T16" fmla="*/ 0 h 400"/>
                <a:gd name="T17" fmla="*/ 1032 w 1032"/>
                <a:gd name="T18" fmla="*/ 400 h 400"/>
              </a:gdLst>
              <a:ahLst/>
              <a:cxnLst>
                <a:cxn ang="T10">
                  <a:pos x="T0" y="T1"/>
                </a:cxn>
                <a:cxn ang="T11">
                  <a:pos x="T2" y="T3"/>
                </a:cxn>
                <a:cxn ang="T12">
                  <a:pos x="T4" y="T5"/>
                </a:cxn>
                <a:cxn ang="T13">
                  <a:pos x="T6" y="T7"/>
                </a:cxn>
                <a:cxn ang="T14">
                  <a:pos x="T8" y="T9"/>
                </a:cxn>
              </a:cxnLst>
              <a:rect l="T15" t="T16" r="T17" b="T18"/>
              <a:pathLst>
                <a:path w="1032" h="400">
                  <a:moveTo>
                    <a:pt x="16" y="0"/>
                  </a:moveTo>
                  <a:lnTo>
                    <a:pt x="1032" y="168"/>
                  </a:lnTo>
                  <a:lnTo>
                    <a:pt x="1032" y="400"/>
                  </a:lnTo>
                  <a:lnTo>
                    <a:pt x="0" y="128"/>
                  </a:lnTo>
                  <a:lnTo>
                    <a:pt x="16" y="0"/>
                  </a:lnTo>
                  <a:close/>
                </a:path>
              </a:pathLst>
            </a:custGeom>
            <a:solidFill>
              <a:srgbClr val="FF99C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3" name="Freeform 27"/>
            <p:cNvSpPr>
              <a:spLocks noChangeArrowheads="1"/>
            </p:cNvSpPr>
            <p:nvPr/>
          </p:nvSpPr>
          <p:spPr bwMode="auto">
            <a:xfrm>
              <a:off x="1922" y="1818"/>
              <a:ext cx="79" cy="354"/>
            </a:xfrm>
            <a:custGeom>
              <a:avLst/>
              <a:gdLst>
                <a:gd name="T0" fmla="*/ 0 w 192"/>
                <a:gd name="T1" fmla="*/ 172 h 376"/>
                <a:gd name="T2" fmla="*/ 0 w 192"/>
                <a:gd name="T3" fmla="*/ 161 h 376"/>
                <a:gd name="T4" fmla="*/ 0 w 192"/>
                <a:gd name="T5" fmla="*/ 0 h 376"/>
                <a:gd name="T6" fmla="*/ 0 w 192"/>
                <a:gd name="T7" fmla="*/ 25 h 376"/>
                <a:gd name="T8" fmla="*/ 0 w 192"/>
                <a:gd name="T9" fmla="*/ 172 h 376"/>
                <a:gd name="T10" fmla="*/ 0 60000 65536"/>
                <a:gd name="T11" fmla="*/ 0 60000 65536"/>
                <a:gd name="T12" fmla="*/ 0 60000 65536"/>
                <a:gd name="T13" fmla="*/ 0 60000 65536"/>
                <a:gd name="T14" fmla="*/ 0 60000 65536"/>
                <a:gd name="T15" fmla="*/ 0 w 192"/>
                <a:gd name="T16" fmla="*/ 0 h 376"/>
                <a:gd name="T17" fmla="*/ 192 w 192"/>
                <a:gd name="T18" fmla="*/ 376 h 376"/>
              </a:gdLst>
              <a:ahLst/>
              <a:cxnLst>
                <a:cxn ang="T10">
                  <a:pos x="T0" y="T1"/>
                </a:cxn>
                <a:cxn ang="T11">
                  <a:pos x="T2" y="T3"/>
                </a:cxn>
                <a:cxn ang="T12">
                  <a:pos x="T4" y="T5"/>
                </a:cxn>
                <a:cxn ang="T13">
                  <a:pos x="T6" y="T7"/>
                </a:cxn>
                <a:cxn ang="T14">
                  <a:pos x="T8" y="T9"/>
                </a:cxn>
              </a:cxnLst>
              <a:rect l="T15" t="T16" r="T17" b="T18"/>
              <a:pathLst>
                <a:path w="192" h="376">
                  <a:moveTo>
                    <a:pt x="0" y="376"/>
                  </a:moveTo>
                  <a:lnTo>
                    <a:pt x="192" y="352"/>
                  </a:lnTo>
                  <a:lnTo>
                    <a:pt x="192" y="0"/>
                  </a:lnTo>
                  <a:lnTo>
                    <a:pt x="0" y="56"/>
                  </a:lnTo>
                  <a:lnTo>
                    <a:pt x="0" y="376"/>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4" name="Freeform 28"/>
            <p:cNvSpPr>
              <a:spLocks noChangeArrowheads="1"/>
            </p:cNvSpPr>
            <p:nvPr/>
          </p:nvSpPr>
          <p:spPr bwMode="auto">
            <a:xfrm>
              <a:off x="2014" y="2050"/>
              <a:ext cx="212" cy="513"/>
            </a:xfrm>
            <a:custGeom>
              <a:avLst/>
              <a:gdLst>
                <a:gd name="T0" fmla="*/ 0 w 520"/>
                <a:gd name="T1" fmla="*/ 20 h 544"/>
                <a:gd name="T2" fmla="*/ 0 w 520"/>
                <a:gd name="T3" fmla="*/ 0 h 544"/>
                <a:gd name="T4" fmla="*/ 0 w 520"/>
                <a:gd name="T5" fmla="*/ 179 h 544"/>
                <a:gd name="T6" fmla="*/ 0 w 520"/>
                <a:gd name="T7" fmla="*/ 179 h 544"/>
                <a:gd name="T8" fmla="*/ 0 w 520"/>
                <a:gd name="T9" fmla="*/ 254 h 544"/>
                <a:gd name="T10" fmla="*/ 0 w 520"/>
                <a:gd name="T11" fmla="*/ 228 h 544"/>
                <a:gd name="T12" fmla="*/ 0 w 520"/>
                <a:gd name="T13" fmla="*/ 20 h 544"/>
                <a:gd name="T14" fmla="*/ 0 60000 65536"/>
                <a:gd name="T15" fmla="*/ 0 60000 65536"/>
                <a:gd name="T16" fmla="*/ 0 60000 65536"/>
                <a:gd name="T17" fmla="*/ 0 60000 65536"/>
                <a:gd name="T18" fmla="*/ 0 60000 65536"/>
                <a:gd name="T19" fmla="*/ 0 60000 65536"/>
                <a:gd name="T20" fmla="*/ 0 60000 65536"/>
                <a:gd name="T21" fmla="*/ 0 w 520"/>
                <a:gd name="T22" fmla="*/ 0 h 544"/>
                <a:gd name="T23" fmla="*/ 520 w 520"/>
                <a:gd name="T24" fmla="*/ 544 h 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 h="544">
                  <a:moveTo>
                    <a:pt x="8" y="40"/>
                  </a:moveTo>
                  <a:lnTo>
                    <a:pt x="224" y="0"/>
                  </a:lnTo>
                  <a:lnTo>
                    <a:pt x="224" y="384"/>
                  </a:lnTo>
                  <a:lnTo>
                    <a:pt x="520" y="384"/>
                  </a:lnTo>
                  <a:lnTo>
                    <a:pt x="520" y="544"/>
                  </a:lnTo>
                  <a:lnTo>
                    <a:pt x="0" y="488"/>
                  </a:lnTo>
                  <a:lnTo>
                    <a:pt x="8" y="40"/>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5" name="Freeform 29"/>
            <p:cNvSpPr>
              <a:spLocks noChangeArrowheads="1"/>
            </p:cNvSpPr>
            <p:nvPr/>
          </p:nvSpPr>
          <p:spPr bwMode="auto">
            <a:xfrm>
              <a:off x="2014" y="1637"/>
              <a:ext cx="219" cy="407"/>
            </a:xfrm>
            <a:custGeom>
              <a:avLst/>
              <a:gdLst>
                <a:gd name="T0" fmla="*/ 0 w 536"/>
                <a:gd name="T1" fmla="*/ 85 h 432"/>
                <a:gd name="T2" fmla="*/ 0 w 536"/>
                <a:gd name="T3" fmla="*/ 0 h 432"/>
                <a:gd name="T4" fmla="*/ 0 w 536"/>
                <a:gd name="T5" fmla="*/ 155 h 432"/>
                <a:gd name="T6" fmla="*/ 0 w 536"/>
                <a:gd name="T7" fmla="*/ 198 h 432"/>
                <a:gd name="T8" fmla="*/ 0 w 536"/>
                <a:gd name="T9" fmla="*/ 85 h 432"/>
                <a:gd name="T10" fmla="*/ 0 60000 65536"/>
                <a:gd name="T11" fmla="*/ 0 60000 65536"/>
                <a:gd name="T12" fmla="*/ 0 60000 65536"/>
                <a:gd name="T13" fmla="*/ 0 60000 65536"/>
                <a:gd name="T14" fmla="*/ 0 60000 65536"/>
                <a:gd name="T15" fmla="*/ 0 w 536"/>
                <a:gd name="T16" fmla="*/ 0 h 432"/>
                <a:gd name="T17" fmla="*/ 536 w 536"/>
                <a:gd name="T18" fmla="*/ 432 h 432"/>
              </a:gdLst>
              <a:ahLst/>
              <a:cxnLst>
                <a:cxn ang="T10">
                  <a:pos x="T0" y="T1"/>
                </a:cxn>
                <a:cxn ang="T11">
                  <a:pos x="T2" y="T3"/>
                </a:cxn>
                <a:cxn ang="T12">
                  <a:pos x="T4" y="T5"/>
                </a:cxn>
                <a:cxn ang="T13">
                  <a:pos x="T6" y="T7"/>
                </a:cxn>
                <a:cxn ang="T14">
                  <a:pos x="T8" y="T9"/>
                </a:cxn>
              </a:cxnLst>
              <a:rect l="T15" t="T16" r="T17" b="T18"/>
              <a:pathLst>
                <a:path w="536" h="432">
                  <a:moveTo>
                    <a:pt x="0" y="184"/>
                  </a:moveTo>
                  <a:lnTo>
                    <a:pt x="536" y="0"/>
                  </a:lnTo>
                  <a:lnTo>
                    <a:pt x="536" y="336"/>
                  </a:lnTo>
                  <a:lnTo>
                    <a:pt x="8" y="432"/>
                  </a:lnTo>
                  <a:lnTo>
                    <a:pt x="0" y="184"/>
                  </a:lnTo>
                  <a:close/>
                </a:path>
              </a:pathLst>
            </a:custGeom>
            <a:solidFill>
              <a:srgbClr val="3366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6" name="Freeform 30"/>
            <p:cNvSpPr>
              <a:spLocks noChangeArrowheads="1"/>
            </p:cNvSpPr>
            <p:nvPr/>
          </p:nvSpPr>
          <p:spPr bwMode="auto">
            <a:xfrm>
              <a:off x="2111" y="1931"/>
              <a:ext cx="242" cy="445"/>
            </a:xfrm>
            <a:custGeom>
              <a:avLst/>
              <a:gdLst>
                <a:gd name="T0" fmla="*/ 0 w 592"/>
                <a:gd name="T1" fmla="*/ 45 h 472"/>
                <a:gd name="T2" fmla="*/ 0 w 592"/>
                <a:gd name="T3" fmla="*/ 0 h 472"/>
                <a:gd name="T4" fmla="*/ 0 w 592"/>
                <a:gd name="T5" fmla="*/ 220 h 472"/>
                <a:gd name="T6" fmla="*/ 0 w 592"/>
                <a:gd name="T7" fmla="*/ 220 h 472"/>
                <a:gd name="T8" fmla="*/ 0 w 592"/>
                <a:gd name="T9" fmla="*/ 45 h 472"/>
                <a:gd name="T10" fmla="*/ 0 60000 65536"/>
                <a:gd name="T11" fmla="*/ 0 60000 65536"/>
                <a:gd name="T12" fmla="*/ 0 60000 65536"/>
                <a:gd name="T13" fmla="*/ 0 60000 65536"/>
                <a:gd name="T14" fmla="*/ 0 60000 65536"/>
                <a:gd name="T15" fmla="*/ 0 w 592"/>
                <a:gd name="T16" fmla="*/ 0 h 472"/>
                <a:gd name="T17" fmla="*/ 592 w 592"/>
                <a:gd name="T18" fmla="*/ 472 h 472"/>
              </a:gdLst>
              <a:ahLst/>
              <a:cxnLst>
                <a:cxn ang="T10">
                  <a:pos x="T0" y="T1"/>
                </a:cxn>
                <a:cxn ang="T11">
                  <a:pos x="T2" y="T3"/>
                </a:cxn>
                <a:cxn ang="T12">
                  <a:pos x="T4" y="T5"/>
                </a:cxn>
                <a:cxn ang="T13">
                  <a:pos x="T6" y="T7"/>
                </a:cxn>
                <a:cxn ang="T14">
                  <a:pos x="T8" y="T9"/>
                </a:cxn>
              </a:cxnLst>
              <a:rect l="T15" t="T16" r="T17" b="T18"/>
              <a:pathLst>
                <a:path w="592" h="472">
                  <a:moveTo>
                    <a:pt x="0" y="96"/>
                  </a:moveTo>
                  <a:lnTo>
                    <a:pt x="592" y="0"/>
                  </a:lnTo>
                  <a:lnTo>
                    <a:pt x="592" y="472"/>
                  </a:lnTo>
                  <a:lnTo>
                    <a:pt x="8" y="472"/>
                  </a:lnTo>
                  <a:lnTo>
                    <a:pt x="0" y="96"/>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47" name="Freeform 31"/>
            <p:cNvSpPr>
              <a:spLocks noChangeArrowheads="1"/>
            </p:cNvSpPr>
            <p:nvPr/>
          </p:nvSpPr>
          <p:spPr bwMode="auto">
            <a:xfrm>
              <a:off x="2252" y="1501"/>
              <a:ext cx="179" cy="1154"/>
            </a:xfrm>
            <a:custGeom>
              <a:avLst/>
              <a:gdLst>
                <a:gd name="T0" fmla="*/ 0 w 440"/>
                <a:gd name="T1" fmla="*/ 63 h 1224"/>
                <a:gd name="T2" fmla="*/ 0 w 440"/>
                <a:gd name="T3" fmla="*/ 0 h 1224"/>
                <a:gd name="T4" fmla="*/ 0 w 440"/>
                <a:gd name="T5" fmla="*/ 569 h 1224"/>
                <a:gd name="T6" fmla="*/ 0 w 440"/>
                <a:gd name="T7" fmla="*/ 548 h 1224"/>
                <a:gd name="T8" fmla="*/ 0 w 440"/>
                <a:gd name="T9" fmla="*/ 443 h 1224"/>
                <a:gd name="T10" fmla="*/ 0 w 440"/>
                <a:gd name="T11" fmla="*/ 447 h 1224"/>
                <a:gd name="T12" fmla="*/ 0 w 440"/>
                <a:gd name="T13" fmla="*/ 190 h 1224"/>
                <a:gd name="T14" fmla="*/ 0 w 440"/>
                <a:gd name="T15" fmla="*/ 214 h 1224"/>
                <a:gd name="T16" fmla="*/ 0 w 440"/>
                <a:gd name="T17" fmla="*/ 63 h 1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0"/>
                <a:gd name="T28" fmla="*/ 0 h 1224"/>
                <a:gd name="T29" fmla="*/ 440 w 440"/>
                <a:gd name="T30" fmla="*/ 1224 h 12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0" h="1224">
                  <a:moveTo>
                    <a:pt x="8" y="136"/>
                  </a:moveTo>
                  <a:lnTo>
                    <a:pt x="440" y="0"/>
                  </a:lnTo>
                  <a:lnTo>
                    <a:pt x="440" y="1224"/>
                  </a:lnTo>
                  <a:lnTo>
                    <a:pt x="8" y="1176"/>
                  </a:lnTo>
                  <a:lnTo>
                    <a:pt x="8" y="952"/>
                  </a:lnTo>
                  <a:lnTo>
                    <a:pt x="288" y="960"/>
                  </a:lnTo>
                  <a:lnTo>
                    <a:pt x="288" y="408"/>
                  </a:lnTo>
                  <a:lnTo>
                    <a:pt x="0" y="464"/>
                  </a:lnTo>
                  <a:lnTo>
                    <a:pt x="8" y="136"/>
                  </a:lnTo>
                  <a:close/>
                </a:path>
              </a:pathLst>
            </a:custGeom>
            <a:solidFill>
              <a:srgbClr val="3366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ct val="100000"/>
                </a:lnSpc>
              </a:pPr>
              <a:endParaRPr lang="en-US" sz="1800" b="0">
                <a:solidFill>
                  <a:srgbClr val="000000"/>
                </a:solidFill>
                <a:ea typeface="MS PGothic" charset="0"/>
                <a:sym typeface="Arial" charset="0"/>
              </a:endParaRPr>
            </a:p>
          </p:txBody>
        </p:sp>
      </p:grpSp>
      <p:sp>
        <p:nvSpPr>
          <p:cNvPr id="47117" name="AutoShape 32"/>
          <p:cNvSpPr>
            <a:spLocks noChangeArrowheads="1"/>
          </p:cNvSpPr>
          <p:nvPr/>
        </p:nvSpPr>
        <p:spPr bwMode="auto">
          <a:xfrm>
            <a:off x="4311650" y="4665663"/>
            <a:ext cx="2001838" cy="608012"/>
          </a:xfrm>
          <a:prstGeom prst="notchedRightArrow">
            <a:avLst>
              <a:gd name="adj1" fmla="val 50000"/>
              <a:gd name="adj2" fmla="val 87996"/>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Single Sign On</a:t>
            </a:r>
          </a:p>
        </p:txBody>
      </p:sp>
      <p:sp>
        <p:nvSpPr>
          <p:cNvPr id="47118" name="AutoShape 33"/>
          <p:cNvSpPr>
            <a:spLocks noChangeArrowheads="1"/>
          </p:cNvSpPr>
          <p:nvPr/>
        </p:nvSpPr>
        <p:spPr bwMode="auto">
          <a:xfrm rot="10800000">
            <a:off x="4348163" y="1676400"/>
            <a:ext cx="1928812" cy="554038"/>
          </a:xfrm>
          <a:prstGeom prst="notchedRightArrow">
            <a:avLst>
              <a:gd name="adj1" fmla="val 50000"/>
              <a:gd name="adj2" fmla="val 93046"/>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rot="10800000"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Role Based</a:t>
            </a:r>
          </a:p>
        </p:txBody>
      </p:sp>
      <p:sp>
        <p:nvSpPr>
          <p:cNvPr id="47119" name="AutoShape 34"/>
          <p:cNvSpPr>
            <a:spLocks noChangeArrowheads="1"/>
          </p:cNvSpPr>
          <p:nvPr/>
        </p:nvSpPr>
        <p:spPr bwMode="auto">
          <a:xfrm>
            <a:off x="700088" y="2505075"/>
            <a:ext cx="2074862" cy="857250"/>
          </a:xfrm>
          <a:prstGeom prst="notchedRightArrow">
            <a:avLst>
              <a:gd name="adj1" fmla="val 50000"/>
              <a:gd name="adj2" fmla="val 64689"/>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Personalization</a:t>
            </a:r>
          </a:p>
        </p:txBody>
      </p:sp>
      <p:sp>
        <p:nvSpPr>
          <p:cNvPr id="47120" name="AutoShape 35"/>
          <p:cNvSpPr>
            <a:spLocks noChangeArrowheads="1"/>
          </p:cNvSpPr>
          <p:nvPr/>
        </p:nvSpPr>
        <p:spPr bwMode="auto">
          <a:xfrm>
            <a:off x="700088" y="3190875"/>
            <a:ext cx="2074862" cy="857250"/>
          </a:xfrm>
          <a:prstGeom prst="notchedRightArrow">
            <a:avLst>
              <a:gd name="adj1" fmla="val 50000"/>
              <a:gd name="adj2" fmla="val 64689"/>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Customization</a:t>
            </a:r>
          </a:p>
        </p:txBody>
      </p:sp>
      <p:sp>
        <p:nvSpPr>
          <p:cNvPr id="47121" name="AutoShape 36"/>
          <p:cNvSpPr>
            <a:spLocks noChangeArrowheads="1"/>
          </p:cNvSpPr>
          <p:nvPr/>
        </p:nvSpPr>
        <p:spPr bwMode="auto">
          <a:xfrm>
            <a:off x="712788" y="3876675"/>
            <a:ext cx="2074862" cy="857250"/>
          </a:xfrm>
          <a:prstGeom prst="notchedRightArrow">
            <a:avLst>
              <a:gd name="adj1" fmla="val 50000"/>
              <a:gd name="adj2" fmla="val 64689"/>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Navigation</a:t>
            </a:r>
          </a:p>
        </p:txBody>
      </p:sp>
      <p:sp>
        <p:nvSpPr>
          <p:cNvPr id="47122" name="AutoShape 37"/>
          <p:cNvSpPr>
            <a:spLocks noChangeArrowheads="1"/>
          </p:cNvSpPr>
          <p:nvPr/>
        </p:nvSpPr>
        <p:spPr bwMode="auto">
          <a:xfrm>
            <a:off x="4327525" y="3182938"/>
            <a:ext cx="1562100" cy="512762"/>
          </a:xfrm>
          <a:prstGeom prst="leftRightArrow">
            <a:avLst>
              <a:gd name="adj1" fmla="val 50000"/>
              <a:gd name="adj2" fmla="val 64836"/>
            </a:avLst>
          </a:prstGeom>
          <a:gradFill rotWithShape="0">
            <a:gsLst>
              <a:gs pos="0">
                <a:srgbClr val="EAEAEA"/>
              </a:gs>
              <a:gs pos="50000">
                <a:srgbClr val="7889FB"/>
              </a:gs>
              <a:gs pos="100000">
                <a:srgbClr val="EAEAEA"/>
              </a:gs>
            </a:gsLst>
            <a:lin ang="5400000" scaled="1"/>
          </a:gradFill>
          <a:ln w="9360">
            <a:solidFill>
              <a:srgbClr val="000000"/>
            </a:solidFill>
            <a:miter lim="800000"/>
            <a:headEnd/>
            <a:tailEnd/>
          </a:ln>
        </p:spPr>
        <p:txBody>
          <a:bodyPr wrap="none" lIns="90000" tIns="46800" rIns="90000" bIns="46800" anchor="ctr"/>
          <a:lstStyle/>
          <a:p>
            <a:pPr defTabSz="449263">
              <a:lnSpc>
                <a:spcPct val="100000"/>
              </a:lnSpc>
              <a:buClr>
                <a:srgbClr val="FFFFFF"/>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800" b="0">
                <a:solidFill>
                  <a:srgbClr val="FFFFFF"/>
                </a:solidFill>
                <a:ea typeface="MS PGothic" charset="0"/>
                <a:sym typeface="Arial" charset="0"/>
              </a:rPr>
              <a:t>Security</a:t>
            </a:r>
          </a:p>
        </p:txBody>
      </p:sp>
      <p:sp>
        <p:nvSpPr>
          <p:cNvPr id="47123" name="Freeform 10"/>
          <p:cNvSpPr>
            <a:spLocks/>
          </p:cNvSpPr>
          <p:nvPr/>
        </p:nvSpPr>
        <p:spPr bwMode="auto">
          <a:xfrm>
            <a:off x="6326188" y="2354263"/>
            <a:ext cx="796925" cy="598487"/>
          </a:xfrm>
          <a:custGeom>
            <a:avLst/>
            <a:gdLst>
              <a:gd name="T0" fmla="*/ 0 w 864"/>
              <a:gd name="T1" fmla="*/ 2147483647 h 624"/>
              <a:gd name="T2" fmla="*/ 2147483647 w 864"/>
              <a:gd name="T3" fmla="*/ 2147483647 h 624"/>
              <a:gd name="T4" fmla="*/ 2147483647 w 864"/>
              <a:gd name="T5" fmla="*/ 0 h 624"/>
              <a:gd name="T6" fmla="*/ 2147483647 w 864"/>
              <a:gd name="T7" fmla="*/ 0 h 624"/>
              <a:gd name="T8" fmla="*/ 0 60000 65536"/>
              <a:gd name="T9" fmla="*/ 0 60000 65536"/>
              <a:gd name="T10" fmla="*/ 0 60000 65536"/>
              <a:gd name="T11" fmla="*/ 0 60000 65536"/>
              <a:gd name="T12" fmla="*/ 0 w 864"/>
              <a:gd name="T13" fmla="*/ 0 h 624"/>
              <a:gd name="T14" fmla="*/ 864 w 864"/>
              <a:gd name="T15" fmla="*/ 624 h 624"/>
            </a:gdLst>
            <a:ahLst/>
            <a:cxnLst>
              <a:cxn ang="T8">
                <a:pos x="T0" y="T1"/>
              </a:cxn>
              <a:cxn ang="T9">
                <a:pos x="T2" y="T3"/>
              </a:cxn>
              <a:cxn ang="T10">
                <a:pos x="T4" y="T5"/>
              </a:cxn>
              <a:cxn ang="T11">
                <a:pos x="T6" y="T7"/>
              </a:cxn>
            </a:cxnLst>
            <a:rect l="T12" t="T13" r="T14" b="T15"/>
            <a:pathLst>
              <a:path w="864" h="624">
                <a:moveTo>
                  <a:pt x="0" y="624"/>
                </a:moveTo>
                <a:lnTo>
                  <a:pt x="480" y="624"/>
                </a:lnTo>
                <a:lnTo>
                  <a:pt x="480" y="0"/>
                </a:lnTo>
                <a:lnTo>
                  <a:pt x="864" y="0"/>
                </a:lnTo>
              </a:path>
            </a:pathLst>
          </a:custGeom>
          <a:noFill/>
          <a:ln w="31680">
            <a:solidFill>
              <a:srgbClr val="7889FB"/>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24" name="Freeform 11"/>
          <p:cNvSpPr>
            <a:spLocks/>
          </p:cNvSpPr>
          <p:nvPr/>
        </p:nvSpPr>
        <p:spPr bwMode="auto">
          <a:xfrm>
            <a:off x="5499100" y="3009900"/>
            <a:ext cx="1639888" cy="255588"/>
          </a:xfrm>
          <a:custGeom>
            <a:avLst/>
            <a:gdLst>
              <a:gd name="T0" fmla="*/ 0 w 1104"/>
              <a:gd name="T1" fmla="*/ 2147483647 h 336"/>
              <a:gd name="T2" fmla="*/ 2147483647 w 1104"/>
              <a:gd name="T3" fmla="*/ 2147483647 h 336"/>
              <a:gd name="T4" fmla="*/ 2147483647 w 1104"/>
              <a:gd name="T5" fmla="*/ 0 h 336"/>
              <a:gd name="T6" fmla="*/ 2147483647 w 1104"/>
              <a:gd name="T7" fmla="*/ 0 h 336"/>
              <a:gd name="T8" fmla="*/ 0 60000 65536"/>
              <a:gd name="T9" fmla="*/ 0 60000 65536"/>
              <a:gd name="T10" fmla="*/ 0 60000 65536"/>
              <a:gd name="T11" fmla="*/ 0 60000 65536"/>
              <a:gd name="T12" fmla="*/ 0 w 1104"/>
              <a:gd name="T13" fmla="*/ 0 h 336"/>
              <a:gd name="T14" fmla="*/ 1104 w 1104"/>
              <a:gd name="T15" fmla="*/ 336 h 336"/>
            </a:gdLst>
            <a:ahLst/>
            <a:cxnLst>
              <a:cxn ang="T8">
                <a:pos x="T0" y="T1"/>
              </a:cxn>
              <a:cxn ang="T9">
                <a:pos x="T2" y="T3"/>
              </a:cxn>
              <a:cxn ang="T10">
                <a:pos x="T4" y="T5"/>
              </a:cxn>
              <a:cxn ang="T11">
                <a:pos x="T6" y="T7"/>
              </a:cxn>
            </a:cxnLst>
            <a:rect l="T12" t="T13" r="T14" b="T15"/>
            <a:pathLst>
              <a:path w="1104" h="336">
                <a:moveTo>
                  <a:pt x="0" y="336"/>
                </a:moveTo>
                <a:lnTo>
                  <a:pt x="816" y="336"/>
                </a:lnTo>
                <a:lnTo>
                  <a:pt x="816" y="0"/>
                </a:lnTo>
                <a:lnTo>
                  <a:pt x="1104" y="0"/>
                </a:lnTo>
              </a:path>
            </a:pathLst>
          </a:custGeom>
          <a:noFill/>
          <a:ln w="31680">
            <a:solidFill>
              <a:srgbClr val="00FF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25" name="Line 12"/>
          <p:cNvSpPr>
            <a:spLocks noChangeShapeType="1"/>
          </p:cNvSpPr>
          <p:nvPr/>
        </p:nvSpPr>
        <p:spPr bwMode="auto">
          <a:xfrm>
            <a:off x="5956300" y="3595688"/>
            <a:ext cx="1182688" cy="46037"/>
          </a:xfrm>
          <a:prstGeom prst="line">
            <a:avLst/>
          </a:prstGeom>
          <a:noFill/>
          <a:ln w="31680">
            <a:solidFill>
              <a:srgbClr val="00FF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6" name="Freeform 13"/>
          <p:cNvSpPr>
            <a:spLocks/>
          </p:cNvSpPr>
          <p:nvPr/>
        </p:nvSpPr>
        <p:spPr bwMode="auto">
          <a:xfrm>
            <a:off x="5745163" y="4125913"/>
            <a:ext cx="1393825" cy="53975"/>
          </a:xfrm>
          <a:custGeom>
            <a:avLst/>
            <a:gdLst>
              <a:gd name="T0" fmla="*/ 0 w 1008"/>
              <a:gd name="T1" fmla="*/ 0 h 288"/>
              <a:gd name="T2" fmla="*/ 2147483647 w 1008"/>
              <a:gd name="T3" fmla="*/ 0 h 288"/>
              <a:gd name="T4" fmla="*/ 2147483647 w 1008"/>
              <a:gd name="T5" fmla="*/ 2147483647 h 288"/>
              <a:gd name="T6" fmla="*/ 2147483647 w 1008"/>
              <a:gd name="T7" fmla="*/ 2147483647 h 288"/>
              <a:gd name="T8" fmla="*/ 0 60000 65536"/>
              <a:gd name="T9" fmla="*/ 0 60000 65536"/>
              <a:gd name="T10" fmla="*/ 0 60000 65536"/>
              <a:gd name="T11" fmla="*/ 0 60000 65536"/>
              <a:gd name="T12" fmla="*/ 0 w 1008"/>
              <a:gd name="T13" fmla="*/ 0 h 288"/>
              <a:gd name="T14" fmla="*/ 1008 w 1008"/>
              <a:gd name="T15" fmla="*/ 288 h 288"/>
            </a:gdLst>
            <a:ahLst/>
            <a:cxnLst>
              <a:cxn ang="T8">
                <a:pos x="T0" y="T1"/>
              </a:cxn>
              <a:cxn ang="T9">
                <a:pos x="T2" y="T3"/>
              </a:cxn>
              <a:cxn ang="T10">
                <a:pos x="T4" y="T5"/>
              </a:cxn>
              <a:cxn ang="T11">
                <a:pos x="T6" y="T7"/>
              </a:cxn>
            </a:cxnLst>
            <a:rect l="T12" t="T13" r="T14" b="T15"/>
            <a:pathLst>
              <a:path w="1008" h="288">
                <a:moveTo>
                  <a:pt x="0" y="0"/>
                </a:moveTo>
                <a:lnTo>
                  <a:pt x="672" y="0"/>
                </a:lnTo>
                <a:lnTo>
                  <a:pt x="672" y="288"/>
                </a:lnTo>
                <a:lnTo>
                  <a:pt x="1008" y="288"/>
                </a:lnTo>
              </a:path>
            </a:pathLst>
          </a:custGeom>
          <a:noFill/>
          <a:ln w="31680">
            <a:solidFill>
              <a:srgbClr val="00FF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27" name="Freeform 14"/>
          <p:cNvSpPr>
            <a:spLocks/>
          </p:cNvSpPr>
          <p:nvPr/>
        </p:nvSpPr>
        <p:spPr bwMode="auto">
          <a:xfrm>
            <a:off x="5427663" y="4286250"/>
            <a:ext cx="1711325" cy="498475"/>
          </a:xfrm>
          <a:custGeom>
            <a:avLst/>
            <a:gdLst>
              <a:gd name="T0" fmla="*/ 0 w 1152"/>
              <a:gd name="T1" fmla="*/ 0 h 480"/>
              <a:gd name="T2" fmla="*/ 2147483647 w 1152"/>
              <a:gd name="T3" fmla="*/ 0 h 480"/>
              <a:gd name="T4" fmla="*/ 2147483647 w 1152"/>
              <a:gd name="T5" fmla="*/ 2147483647 h 480"/>
              <a:gd name="T6" fmla="*/ 2147483647 w 1152"/>
              <a:gd name="T7" fmla="*/ 2147483647 h 480"/>
              <a:gd name="T8" fmla="*/ 0 60000 65536"/>
              <a:gd name="T9" fmla="*/ 0 60000 65536"/>
              <a:gd name="T10" fmla="*/ 0 60000 65536"/>
              <a:gd name="T11" fmla="*/ 0 60000 65536"/>
              <a:gd name="T12" fmla="*/ 0 w 1152"/>
              <a:gd name="T13" fmla="*/ 0 h 480"/>
              <a:gd name="T14" fmla="*/ 1152 w 1152"/>
              <a:gd name="T15" fmla="*/ 480 h 480"/>
            </a:gdLst>
            <a:ahLst/>
            <a:cxnLst>
              <a:cxn ang="T8">
                <a:pos x="T0" y="T1"/>
              </a:cxn>
              <a:cxn ang="T9">
                <a:pos x="T2" y="T3"/>
              </a:cxn>
              <a:cxn ang="T10">
                <a:pos x="T4" y="T5"/>
              </a:cxn>
              <a:cxn ang="T11">
                <a:pos x="T6" y="T7"/>
              </a:cxn>
            </a:cxnLst>
            <a:rect l="T12" t="T13" r="T14" b="T15"/>
            <a:pathLst>
              <a:path w="1152" h="480">
                <a:moveTo>
                  <a:pt x="0" y="0"/>
                </a:moveTo>
                <a:lnTo>
                  <a:pt x="720" y="0"/>
                </a:lnTo>
                <a:lnTo>
                  <a:pt x="720" y="480"/>
                </a:lnTo>
                <a:lnTo>
                  <a:pt x="1152" y="480"/>
                </a:lnTo>
              </a:path>
            </a:pathLst>
          </a:custGeom>
          <a:noFill/>
          <a:ln w="31680">
            <a:solidFill>
              <a:srgbClr val="FF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28" name="Freeform 15"/>
          <p:cNvSpPr>
            <a:spLocks/>
          </p:cNvSpPr>
          <p:nvPr/>
        </p:nvSpPr>
        <p:spPr bwMode="auto">
          <a:xfrm>
            <a:off x="6145213" y="4767263"/>
            <a:ext cx="993775" cy="679450"/>
          </a:xfrm>
          <a:custGeom>
            <a:avLst/>
            <a:gdLst>
              <a:gd name="T0" fmla="*/ 0 w 720"/>
              <a:gd name="T1" fmla="*/ 0 h 624"/>
              <a:gd name="T2" fmla="*/ 2147483647 w 720"/>
              <a:gd name="T3" fmla="*/ 0 h 624"/>
              <a:gd name="T4" fmla="*/ 2147483647 w 720"/>
              <a:gd name="T5" fmla="*/ 2147483647 h 624"/>
              <a:gd name="T6" fmla="*/ 2147483647 w 720"/>
              <a:gd name="T7" fmla="*/ 2147483647 h 624"/>
              <a:gd name="T8" fmla="*/ 0 60000 65536"/>
              <a:gd name="T9" fmla="*/ 0 60000 65536"/>
              <a:gd name="T10" fmla="*/ 0 60000 65536"/>
              <a:gd name="T11" fmla="*/ 0 60000 65536"/>
              <a:gd name="T12" fmla="*/ 0 w 720"/>
              <a:gd name="T13" fmla="*/ 0 h 624"/>
              <a:gd name="T14" fmla="*/ 720 w 720"/>
              <a:gd name="T15" fmla="*/ 624 h 624"/>
            </a:gdLst>
            <a:ahLst/>
            <a:cxnLst>
              <a:cxn ang="T8">
                <a:pos x="T0" y="T1"/>
              </a:cxn>
              <a:cxn ang="T9">
                <a:pos x="T2" y="T3"/>
              </a:cxn>
              <a:cxn ang="T10">
                <a:pos x="T4" y="T5"/>
              </a:cxn>
              <a:cxn ang="T11">
                <a:pos x="T6" y="T7"/>
              </a:cxn>
            </a:cxnLst>
            <a:rect l="T12" t="T13" r="T14" b="T15"/>
            <a:pathLst>
              <a:path w="720" h="624">
                <a:moveTo>
                  <a:pt x="0" y="0"/>
                </a:moveTo>
                <a:lnTo>
                  <a:pt x="192" y="0"/>
                </a:lnTo>
                <a:lnTo>
                  <a:pt x="192" y="624"/>
                </a:lnTo>
                <a:lnTo>
                  <a:pt x="720" y="624"/>
                </a:lnTo>
              </a:path>
            </a:pathLst>
          </a:custGeom>
          <a:noFill/>
          <a:ln w="31680">
            <a:solidFill>
              <a:srgbClr val="FF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29" name="Freeform 9"/>
          <p:cNvSpPr>
            <a:spLocks/>
          </p:cNvSpPr>
          <p:nvPr/>
        </p:nvSpPr>
        <p:spPr bwMode="auto">
          <a:xfrm>
            <a:off x="5935663" y="1808163"/>
            <a:ext cx="1203325" cy="971550"/>
          </a:xfrm>
          <a:custGeom>
            <a:avLst/>
            <a:gdLst>
              <a:gd name="T0" fmla="*/ 0 w 624"/>
              <a:gd name="T1" fmla="*/ 2147483647 h 912"/>
              <a:gd name="T2" fmla="*/ 2147483647 w 624"/>
              <a:gd name="T3" fmla="*/ 2147483647 h 912"/>
              <a:gd name="T4" fmla="*/ 2147483647 w 624"/>
              <a:gd name="T5" fmla="*/ 0 h 912"/>
              <a:gd name="T6" fmla="*/ 2147483647 w 624"/>
              <a:gd name="T7" fmla="*/ 0 h 912"/>
              <a:gd name="T8" fmla="*/ 0 60000 65536"/>
              <a:gd name="T9" fmla="*/ 0 60000 65536"/>
              <a:gd name="T10" fmla="*/ 0 60000 65536"/>
              <a:gd name="T11" fmla="*/ 0 60000 65536"/>
              <a:gd name="T12" fmla="*/ 0 w 624"/>
              <a:gd name="T13" fmla="*/ 0 h 912"/>
              <a:gd name="T14" fmla="*/ 624 w 624"/>
              <a:gd name="T15" fmla="*/ 912 h 912"/>
            </a:gdLst>
            <a:ahLst/>
            <a:cxnLst>
              <a:cxn ang="T8">
                <a:pos x="T0" y="T1"/>
              </a:cxn>
              <a:cxn ang="T9">
                <a:pos x="T2" y="T3"/>
              </a:cxn>
              <a:cxn ang="T10">
                <a:pos x="T4" y="T5"/>
              </a:cxn>
              <a:cxn ang="T11">
                <a:pos x="T6" y="T7"/>
              </a:cxn>
            </a:cxnLst>
            <a:rect l="T12" t="T13" r="T14" b="T15"/>
            <a:pathLst>
              <a:path w="624" h="912">
                <a:moveTo>
                  <a:pt x="0" y="912"/>
                </a:moveTo>
                <a:lnTo>
                  <a:pt x="192" y="912"/>
                </a:lnTo>
                <a:lnTo>
                  <a:pt x="192" y="0"/>
                </a:lnTo>
                <a:lnTo>
                  <a:pt x="624" y="0"/>
                </a:lnTo>
              </a:path>
            </a:pathLst>
          </a:custGeom>
          <a:noFill/>
          <a:ln w="31680">
            <a:solidFill>
              <a:srgbClr val="7889FB"/>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nSpc>
                <a:spcPct val="100000"/>
              </a:lnSpc>
            </a:pPr>
            <a:endParaRPr lang="en-US" sz="1800" b="0">
              <a:solidFill>
                <a:srgbClr val="000000"/>
              </a:solidFill>
              <a:ea typeface="MS PGothic" charset="0"/>
              <a:sym typeface="Arial" charset="0"/>
            </a:endParaRPr>
          </a:p>
        </p:txBody>
      </p:sp>
      <p:sp>
        <p:nvSpPr>
          <p:cNvPr id="47130" name="Rectangle 33"/>
          <p:cNvSpPr>
            <a:spLocks noChangeArrowheads="1"/>
          </p:cNvSpPr>
          <p:nvPr/>
        </p:nvSpPr>
        <p:spPr bwMode="auto">
          <a:xfrm>
            <a:off x="7096125" y="2849563"/>
            <a:ext cx="1344613" cy="341312"/>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Incident Mgmt</a:t>
            </a:r>
          </a:p>
        </p:txBody>
      </p:sp>
      <p:sp>
        <p:nvSpPr>
          <p:cNvPr id="47131" name="Rectangle 34"/>
          <p:cNvSpPr>
            <a:spLocks noChangeArrowheads="1"/>
          </p:cNvSpPr>
          <p:nvPr/>
        </p:nvSpPr>
        <p:spPr bwMode="auto">
          <a:xfrm>
            <a:off x="7097713" y="34925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Trends &amp; Analysis</a:t>
            </a:r>
          </a:p>
        </p:txBody>
      </p:sp>
      <p:sp>
        <p:nvSpPr>
          <p:cNvPr id="47132" name="Rectangle 35"/>
          <p:cNvSpPr>
            <a:spLocks noChangeArrowheads="1"/>
          </p:cNvSpPr>
          <p:nvPr/>
        </p:nvSpPr>
        <p:spPr bwMode="auto">
          <a:xfrm>
            <a:off x="7097713" y="399415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Simulation &amp;</a:t>
            </a:r>
          </a:p>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Investigation</a:t>
            </a:r>
          </a:p>
        </p:txBody>
      </p:sp>
      <p:sp>
        <p:nvSpPr>
          <p:cNvPr id="47133" name="Rectangle 36"/>
          <p:cNvSpPr>
            <a:spLocks noChangeArrowheads="1"/>
          </p:cNvSpPr>
          <p:nvPr/>
        </p:nvSpPr>
        <p:spPr bwMode="auto">
          <a:xfrm>
            <a:off x="7097713" y="4610100"/>
            <a:ext cx="1344612" cy="341313"/>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Live Feeds </a:t>
            </a:r>
          </a:p>
          <a:p>
            <a:pPr marL="192088" indent="-192088" algn="ctr">
              <a:lnSpc>
                <a:spcPct val="84000"/>
              </a:lnSpc>
              <a:spcBef>
                <a:spcPct val="20000"/>
              </a:spcBef>
              <a:buClr>
                <a:srgbClr val="669900"/>
              </a:buClr>
              <a:buFont typeface="Wingdings" charset="0"/>
              <a:buNone/>
            </a:pPr>
            <a:r>
              <a:rPr lang="en-US" sz="800">
                <a:solidFill>
                  <a:schemeClr val="tx1"/>
                </a:solidFill>
                <a:ea typeface="MS PGothic" charset="0"/>
              </a:rPr>
              <a:t>(Sensors &amp; Subsystems)</a:t>
            </a:r>
          </a:p>
        </p:txBody>
      </p:sp>
      <p:sp>
        <p:nvSpPr>
          <p:cNvPr id="47134" name="Rectangle 37"/>
          <p:cNvSpPr>
            <a:spLocks noChangeArrowheads="1"/>
          </p:cNvSpPr>
          <p:nvPr/>
        </p:nvSpPr>
        <p:spPr bwMode="auto">
          <a:xfrm>
            <a:off x="7097713" y="5275263"/>
            <a:ext cx="1344612" cy="341312"/>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Cross-domain </a:t>
            </a:r>
          </a:p>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collaboration</a:t>
            </a:r>
          </a:p>
        </p:txBody>
      </p:sp>
      <p:sp>
        <p:nvSpPr>
          <p:cNvPr id="47135" name="Rectangle 38"/>
          <p:cNvSpPr>
            <a:spLocks noChangeArrowheads="1"/>
          </p:cNvSpPr>
          <p:nvPr/>
        </p:nvSpPr>
        <p:spPr bwMode="auto">
          <a:xfrm>
            <a:off x="7097713" y="15240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Operations &amp; </a:t>
            </a:r>
          </a:p>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Planning</a:t>
            </a:r>
          </a:p>
        </p:txBody>
      </p:sp>
      <p:sp>
        <p:nvSpPr>
          <p:cNvPr id="47136" name="Rectangle 39"/>
          <p:cNvSpPr>
            <a:spLocks noChangeArrowheads="1"/>
          </p:cNvSpPr>
          <p:nvPr/>
        </p:nvSpPr>
        <p:spPr bwMode="auto">
          <a:xfrm>
            <a:off x="7097713" y="21336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flatTx/>
          </a:bodyPr>
          <a:lstStyle/>
          <a:p>
            <a:pPr marL="192088" indent="-192088" algn="ctr">
              <a:lnSpc>
                <a:spcPct val="84000"/>
              </a:lnSpc>
              <a:spcBef>
                <a:spcPct val="20000"/>
              </a:spcBef>
              <a:buClr>
                <a:srgbClr val="669900"/>
              </a:buClr>
              <a:buFont typeface="Wingdings" charset="0"/>
              <a:buNone/>
            </a:pPr>
            <a:r>
              <a:rPr lang="en-US" sz="1200">
                <a:solidFill>
                  <a:schemeClr val="tx1"/>
                </a:solidFill>
                <a:ea typeface="MS PGothic" charset="0"/>
              </a:rPr>
              <a:t>Situational Views</a:t>
            </a:r>
          </a:p>
        </p:txBody>
      </p:sp>
      <p:sp>
        <p:nvSpPr>
          <p:cNvPr id="47137" name="Text Box 40"/>
          <p:cNvSpPr txBox="1">
            <a:spLocks noChangeArrowheads="1"/>
          </p:cNvSpPr>
          <p:nvPr/>
        </p:nvSpPr>
        <p:spPr bwMode="auto">
          <a:xfrm>
            <a:off x="246063" y="6008688"/>
            <a:ext cx="5057775" cy="436562"/>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84000"/>
              </a:lnSpc>
              <a:spcBef>
                <a:spcPct val="20000"/>
              </a:spcBef>
              <a:buClr>
                <a:srgbClr val="669900"/>
              </a:buClr>
              <a:buFont typeface="Wingdings" charset="0"/>
              <a:buChar char="§"/>
            </a:pPr>
            <a:r>
              <a:rPr lang="en-US" sz="1200">
                <a:solidFill>
                  <a:schemeClr val="tx1"/>
                </a:solidFill>
                <a:ea typeface="MS PGothic" charset="0"/>
              </a:rPr>
              <a:t>Vertical Integration:  Subsystem to Citywide Command </a:t>
            </a:r>
          </a:p>
          <a:p>
            <a:pPr eaLnBrk="1" hangingPunct="1">
              <a:lnSpc>
                <a:spcPct val="84000"/>
              </a:lnSpc>
              <a:spcBef>
                <a:spcPct val="20000"/>
              </a:spcBef>
              <a:buClr>
                <a:srgbClr val="669900"/>
              </a:buClr>
              <a:buFont typeface="Wingdings" charset="0"/>
              <a:buChar char="§"/>
            </a:pPr>
            <a:r>
              <a:rPr lang="en-US" sz="1200">
                <a:solidFill>
                  <a:schemeClr val="tx1"/>
                </a:solidFill>
                <a:ea typeface="MS PGothic" charset="0"/>
              </a:rPr>
              <a:t>Horizontal Integration:  Citywide Command to Citywide Command</a:t>
            </a:r>
          </a:p>
        </p:txBody>
      </p:sp>
      <p:sp>
        <p:nvSpPr>
          <p:cNvPr id="47138" name="Text Box 41"/>
          <p:cNvSpPr txBox="1">
            <a:spLocks noChangeArrowheads="1"/>
          </p:cNvSpPr>
          <p:nvPr/>
        </p:nvSpPr>
        <p:spPr bwMode="auto">
          <a:xfrm>
            <a:off x="7467600" y="990600"/>
            <a:ext cx="608013" cy="246063"/>
          </a:xfrm>
          <a:prstGeom prst="rect">
            <a:avLst/>
          </a:prstGeom>
          <a:noFill/>
          <a:ln>
            <a:noFill/>
          </a:ln>
          <a:effectLst>
            <a:prstShdw prst="shdw17" dist="17961" dir="2700000">
              <a:srgbClr val="007A99">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rIns="45720">
            <a:spAutoFit/>
          </a:bodyPr>
          <a:lstStyle>
            <a:lvl1pPr marL="192088" indent="-192088"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gn="ctr" eaLnBrk="1" hangingPunct="1">
              <a:lnSpc>
                <a:spcPct val="84000"/>
              </a:lnSpc>
              <a:spcBef>
                <a:spcPct val="20000"/>
              </a:spcBef>
              <a:buClr>
                <a:srgbClr val="669900"/>
              </a:buClr>
              <a:buFont typeface="Wingdings" charset="0"/>
              <a:buNone/>
            </a:pPr>
            <a:r>
              <a:rPr lang="en-US" sz="1200">
                <a:solidFill>
                  <a:schemeClr val="tx1"/>
                </a:solidFill>
                <a:ea typeface="MS PGothic" charset="0"/>
              </a:rPr>
              <a:t>Hosted</a:t>
            </a:r>
          </a:p>
        </p:txBody>
      </p:sp>
      <p:sp>
        <p:nvSpPr>
          <p:cNvPr id="47139" name="Rectangle 42"/>
          <p:cNvSpPr>
            <a:spLocks noGrp="1" noChangeArrowheads="1"/>
          </p:cNvSpPr>
          <p:nvPr>
            <p:ph type="title"/>
          </p:nvPr>
        </p:nvSpPr>
        <p:spPr/>
        <p:txBody>
          <a:bodyPr/>
          <a:lstStyle/>
          <a:p>
            <a:pPr eaLnBrk="1" hangingPunct="1"/>
            <a:r>
              <a:rPr lang="en-US" sz="1800">
                <a:solidFill>
                  <a:srgbClr val="0000FF"/>
                </a:solidFill>
                <a:latin typeface="Arial" charset="0"/>
              </a:rPr>
              <a:t>Smarter Cities Situational Awareness Dashboard:  </a:t>
            </a:r>
            <a:br>
              <a:rPr lang="en-US" sz="1800">
                <a:solidFill>
                  <a:srgbClr val="0000FF"/>
                </a:solidFill>
                <a:latin typeface="Arial" charset="0"/>
              </a:rPr>
            </a:br>
            <a:r>
              <a:rPr lang="en-US" sz="1800">
                <a:solidFill>
                  <a:srgbClr val="0000FF"/>
                </a:solidFill>
                <a:latin typeface="Arial" charset="0"/>
              </a:rPr>
              <a:t>Top Line Functional View</a:t>
            </a:r>
          </a:p>
        </p:txBody>
      </p:sp>
    </p:spTree>
    <p:extLst>
      <p:ext uri="{BB962C8B-B14F-4D97-AF65-F5344CB8AC3E}">
        <p14:creationId xmlns:p14="http://schemas.microsoft.com/office/powerpoint/2010/main" val="186233376"/>
      </p:ext>
    </p:extLst>
  </p:cSld>
  <p:clrMapOvr>
    <a:masterClrMapping/>
  </p:clrMapOvr>
  <p:transition xmlns:p14="http://schemas.microsoft.com/office/powerpoint/2010/main" advClick="0" advTm="1000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provides a wide range of offerings to support Smarter Cities</a:t>
            </a:r>
            <a:endParaRPr lang="en-US" dirty="0"/>
          </a:p>
        </p:txBody>
      </p:sp>
      <p:sp>
        <p:nvSpPr>
          <p:cNvPr id="4" name="Slide Number Placeholder 3"/>
          <p:cNvSpPr>
            <a:spLocks noGrp="1"/>
          </p:cNvSpPr>
          <p:nvPr>
            <p:ph type="sldNum" sz="quarter" idx="10"/>
          </p:nvPr>
        </p:nvSpPr>
        <p:spPr/>
        <p:txBody>
          <a:bodyPr/>
          <a:lstStyle/>
          <a:p>
            <a:fld id="{BF941AAD-06AE-7F47-94FF-ED33227DD18B}" type="slidenum">
              <a:rPr lang="en-US">
                <a:solidFill>
                  <a:srgbClr val="000000"/>
                </a:solidFill>
                <a:latin typeface="Arial"/>
                <a:ea typeface="ＭＳ Ｐゴシック"/>
              </a:rPr>
              <a:pPr/>
              <a:t>3</a:t>
            </a:fld>
            <a:endParaRPr lang="en-US">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848735374"/>
              </p:ext>
            </p:extLst>
          </p:nvPr>
        </p:nvGraphicFramePr>
        <p:xfrm>
          <a:off x="228600" y="1143000"/>
          <a:ext cx="8763000" cy="5029200"/>
        </p:xfrm>
        <a:graphic>
          <a:graphicData uri="http://schemas.openxmlformats.org/drawingml/2006/table">
            <a:tbl>
              <a:tblPr firstRow="1" bandRow="1">
                <a:tableStyleId>{5C22544A-7EE6-4342-B048-85BDC9FD1C3A}</a:tableStyleId>
              </a:tblPr>
              <a:tblGrid>
                <a:gridCol w="2921000"/>
                <a:gridCol w="2921000"/>
                <a:gridCol w="2921000"/>
              </a:tblGrid>
              <a:tr h="4572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Business Challenge</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Offering</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Business Benefits</a:t>
                      </a:r>
                    </a:p>
                    <a:p>
                      <a:endParaRPr lang="en-US" dirty="0"/>
                    </a:p>
                  </a:txBody>
                  <a:tcPr/>
                </a:tc>
              </a:tr>
              <a:tr h="951793">
                <a:tc>
                  <a:txBody>
                    <a:bodyPr/>
                    <a:lstStyle/>
                    <a:p>
                      <a:endParaRPr lang="en-US" sz="1200" dirty="0"/>
                    </a:p>
                  </a:txBody>
                  <a:tcPr/>
                </a:tc>
                <a:tc>
                  <a:txBody>
                    <a:bodyPr/>
                    <a:lstStyle/>
                    <a:p>
                      <a:r>
                        <a:rPr lang="en-US" sz="1200" b="1" dirty="0" smtClean="0"/>
                        <a:t>Actionable Smarter Cities</a:t>
                      </a:r>
                    </a:p>
                    <a:p>
                      <a:pPr marL="176213" lvl="1" indent="-176213">
                        <a:buFont typeface="Arial"/>
                        <a:buChar char="•"/>
                      </a:pPr>
                      <a:r>
                        <a:rPr lang="en-US" altLang="zh-CN" sz="1200" dirty="0" smtClean="0">
                          <a:ea typeface="宋体" charset="0"/>
                          <a:cs typeface="宋体" charset="0"/>
                        </a:rPr>
                        <a:t>a </a:t>
                      </a:r>
                      <a:r>
                        <a:rPr lang="en-US" altLang="zh-CN" sz="1200" dirty="0" smtClean="0">
                          <a:ea typeface="宋体" charset="0"/>
                          <a:cs typeface="宋体" charset="0"/>
                        </a:rPr>
                        <a:t>engagement </a:t>
                      </a:r>
                      <a:r>
                        <a:rPr lang="en-US" altLang="zh-CN" sz="1200" kern="1200" dirty="0" smtClean="0">
                          <a:solidFill>
                            <a:schemeClr val="dk1"/>
                          </a:solidFill>
                          <a:latin typeface="+mn-lt"/>
                          <a:ea typeface="+mn-ea"/>
                          <a:cs typeface="+mn-cs"/>
                        </a:rPr>
                        <a:t>method</a:t>
                      </a:r>
                      <a:endParaRPr lang="en-US" altLang="zh-CN" sz="1200" kern="1200" dirty="0" smtClean="0">
                        <a:solidFill>
                          <a:schemeClr val="dk1"/>
                        </a:solidFill>
                        <a:latin typeface="+mn-lt"/>
                        <a:ea typeface="+mn-ea"/>
                        <a:cs typeface="+mn-cs"/>
                      </a:endParaRPr>
                    </a:p>
                    <a:p>
                      <a:pPr marL="176213" lvl="1" indent="-176213">
                        <a:buFont typeface="Arial"/>
                        <a:buChar char="•"/>
                      </a:pPr>
                      <a:r>
                        <a:rPr lang="en-US" altLang="zh-CN" sz="1200" kern="1200" dirty="0" smtClean="0">
                          <a:solidFill>
                            <a:schemeClr val="dk1"/>
                          </a:solidFill>
                          <a:latin typeface="+mn-lt"/>
                          <a:ea typeface="+mn-ea"/>
                          <a:cs typeface="+mn-cs"/>
                        </a:rPr>
                        <a:t>whereby</a:t>
                      </a:r>
                      <a:r>
                        <a:rPr lang="en-US" altLang="zh-CN" sz="1200" dirty="0" smtClean="0">
                          <a:ea typeface="宋体" charset="0"/>
                          <a:cs typeface="宋体" charset="0"/>
                        </a:rPr>
                        <a:t> organizations can </a:t>
                      </a:r>
                      <a:r>
                        <a:rPr lang="en-US" altLang="zh-CN" sz="1200" kern="1200" dirty="0" smtClean="0">
                          <a:solidFill>
                            <a:schemeClr val="dk1"/>
                          </a:solidFill>
                          <a:latin typeface="+mn-lt"/>
                          <a:ea typeface="+mn-ea"/>
                          <a:cs typeface="+mn-cs"/>
                        </a:rPr>
                        <a:t>identify</a:t>
                      </a:r>
                      <a:r>
                        <a:rPr lang="en-US" altLang="zh-CN" sz="1200" dirty="0" smtClean="0">
                          <a:ea typeface="宋体" charset="0"/>
                          <a:cs typeface="宋体" charset="0"/>
                        </a:rPr>
                        <a:t> opportunities for improvement and innovation </a:t>
                      </a:r>
                    </a:p>
                    <a:p>
                      <a:pPr marL="176213" lvl="1" indent="-176213">
                        <a:buFont typeface="Arial"/>
                        <a:buChar char="•"/>
                      </a:pPr>
                      <a:r>
                        <a:rPr lang="en-US" altLang="zh-CN" sz="1200" dirty="0" smtClean="0">
                          <a:ea typeface="宋体" charset="0"/>
                          <a:cs typeface="宋体" charset="0"/>
                        </a:rPr>
                        <a:t>by regrouping their activities into a manageable number of </a:t>
                      </a:r>
                      <a:r>
                        <a:rPr lang="en-US" altLang="zh-CN" sz="1200" kern="1200" dirty="0" smtClean="0">
                          <a:solidFill>
                            <a:schemeClr val="dk1"/>
                          </a:solidFill>
                          <a:latin typeface="+mn-lt"/>
                          <a:ea typeface="+mn-ea"/>
                          <a:cs typeface="+mn-cs"/>
                        </a:rPr>
                        <a:t>discreet</a:t>
                      </a:r>
                      <a:r>
                        <a:rPr lang="en-US" altLang="zh-CN" sz="1200" dirty="0" smtClean="0">
                          <a:ea typeface="宋体" charset="0"/>
                          <a:cs typeface="宋体" charset="0"/>
                        </a:rPr>
                        <a:t>, modular, and re-usable components</a:t>
                      </a:r>
                    </a:p>
                    <a:p>
                      <a:pPr marL="176213" lvl="1" indent="-176213">
                        <a:buFont typeface="Arial"/>
                        <a:buChar char="•"/>
                      </a:pPr>
                      <a:r>
                        <a:rPr lang="en-US" altLang="zh-CN" sz="1200" dirty="0" smtClean="0">
                          <a:ea typeface="宋体" charset="0"/>
                          <a:cs typeface="宋体" charset="0"/>
                        </a:rPr>
                        <a:t>that enable flexibility</a:t>
                      </a:r>
                    </a:p>
                    <a:p>
                      <a:pPr marL="176213" lvl="1" indent="-176213">
                        <a:buFont typeface="Arial"/>
                        <a:buChar char="•"/>
                      </a:pPr>
                      <a:r>
                        <a:rPr lang="en-US" altLang="zh-CN" sz="1200" dirty="0" smtClean="0">
                          <a:ea typeface="宋体" charset="0"/>
                          <a:cs typeface="宋体" charset="0"/>
                        </a:rPr>
                        <a:t>and provide for a clarified focus on the core capabilities needed to realize business strategy </a:t>
                      </a:r>
                      <a:endParaRPr lang="en-US" sz="1200" dirty="0" smtClean="0">
                        <a:ea typeface="宋体" charset="0"/>
                        <a:cs typeface="宋体" charset="0"/>
                      </a:endParaRPr>
                    </a:p>
                  </a:txBody>
                  <a:tcPr/>
                </a:tc>
                <a:tc>
                  <a:txBody>
                    <a:bodyPr/>
                    <a:lstStyle/>
                    <a:p>
                      <a:endParaRPr lang="en-US" sz="1200"/>
                    </a:p>
                  </a:txBody>
                  <a:tcPr/>
                </a:tc>
              </a:tr>
              <a:tr h="951793">
                <a:tc>
                  <a:txBody>
                    <a:bodyPr/>
                    <a:lstStyle/>
                    <a:p>
                      <a:pPr marL="171450" indent="-171450">
                        <a:buFont typeface="Arial"/>
                        <a:buChar char="•"/>
                      </a:pPr>
                      <a:r>
                        <a:rPr lang="en-US" sz="1200" dirty="0" smtClean="0"/>
                        <a:t>Move to a “whole of government” approach</a:t>
                      </a:r>
                    </a:p>
                    <a:p>
                      <a:pPr marL="171450" indent="-171450">
                        <a:buFont typeface="Arial"/>
                        <a:buChar char="•"/>
                      </a:pPr>
                      <a:r>
                        <a:rPr lang="en-US" sz="1200" dirty="0" smtClean="0"/>
                        <a:t>Seamless, citizen-centered</a:t>
                      </a:r>
                      <a:r>
                        <a:rPr lang="en-US" sz="1200" baseline="0" dirty="0" smtClean="0"/>
                        <a:t> services</a:t>
                      </a:r>
                    </a:p>
                    <a:p>
                      <a:pPr marL="171450" indent="-171450">
                        <a:buFont typeface="Arial"/>
                        <a:buChar char="•"/>
                      </a:pPr>
                      <a:r>
                        <a:rPr lang="en-US" sz="1200" baseline="0" dirty="0" smtClean="0"/>
                        <a:t>Legislation, regulations and policies designed rather than crafted</a:t>
                      </a:r>
                    </a:p>
                    <a:p>
                      <a:pPr marL="171450" indent="-171450">
                        <a:buFont typeface="Arial"/>
                        <a:buChar char="•"/>
                      </a:pPr>
                      <a:r>
                        <a:rPr lang="en-US" sz="1200" baseline="0" dirty="0" smtClean="0"/>
                        <a:t>Alignment, integration, interoperability, etc. in business systems</a:t>
                      </a:r>
                    </a:p>
                    <a:p>
                      <a:pPr marL="171450" indent="-171450">
                        <a:buFont typeface="Arial"/>
                        <a:buChar char="•"/>
                      </a:pPr>
                      <a:r>
                        <a:rPr lang="en-US" sz="1200" baseline="0" dirty="0" smtClean="0"/>
                        <a:t>Ability to do more with less</a:t>
                      </a:r>
                      <a:endParaRPr lang="en-US" sz="1200" dirty="0"/>
                    </a:p>
                  </a:txBody>
                  <a:tcPr/>
                </a:tc>
                <a:tc>
                  <a:txBody>
                    <a:bodyPr/>
                    <a:lstStyle/>
                    <a:p>
                      <a:r>
                        <a:rPr lang="en-US" sz="1200" b="1" dirty="0" smtClean="0"/>
                        <a:t>Municipal Reference Model</a:t>
                      </a:r>
                    </a:p>
                    <a:p>
                      <a:pPr marL="171450" indent="-171450">
                        <a:buFont typeface="Arial"/>
                        <a:buChar char="•"/>
                      </a:pPr>
                      <a:r>
                        <a:rPr lang="en-US" sz="1200" dirty="0" smtClean="0"/>
                        <a:t>A common language and structure for describing the business of </a:t>
                      </a:r>
                      <a:r>
                        <a:rPr lang="en-US" sz="1200" dirty="0" smtClean="0"/>
                        <a:t>Government that specifies</a:t>
                      </a:r>
                      <a:endParaRPr lang="en-US" sz="1200" baseline="0" dirty="0" smtClean="0"/>
                    </a:p>
                    <a:p>
                      <a:pPr marL="171450" indent="-171450">
                        <a:buFont typeface="Arial"/>
                        <a:buChar char="•"/>
                      </a:pPr>
                      <a:r>
                        <a:rPr lang="en-US" sz="1200" baseline="0" dirty="0" smtClean="0"/>
                        <a:t>a </a:t>
                      </a:r>
                      <a:r>
                        <a:rPr lang="en-US" sz="1200" baseline="0" dirty="0" smtClean="0"/>
                        <a:t>collection of reusable content and best practices that can be used to create and evolve specific municipal business </a:t>
                      </a:r>
                      <a:r>
                        <a:rPr lang="en-US" sz="1200" baseline="0" dirty="0" smtClean="0"/>
                        <a:t>architectures for</a:t>
                      </a:r>
                      <a:endParaRPr lang="en-US" sz="1200" baseline="0" dirty="0" smtClean="0"/>
                    </a:p>
                    <a:p>
                      <a:pPr marL="171450" indent="-171450">
                        <a:buFont typeface="Arial"/>
                        <a:buChar char="•"/>
                      </a:pPr>
                      <a:r>
                        <a:rPr lang="en-US" sz="1200" baseline="0" dirty="0" smtClean="0"/>
                        <a:t>strategic </a:t>
                      </a:r>
                      <a:r>
                        <a:rPr lang="en-US" sz="1200" baseline="0" dirty="0" smtClean="0"/>
                        <a:t>planning </a:t>
                      </a:r>
                      <a:r>
                        <a:rPr lang="en-US" sz="1200" baseline="0" dirty="0" smtClean="0"/>
                        <a:t>to </a:t>
                      </a:r>
                      <a:r>
                        <a:rPr lang="en-US" sz="1200" baseline="0" dirty="0" smtClean="0"/>
                        <a:t>help decide where to invest and when in order to maximize results</a:t>
                      </a:r>
                      <a:endParaRPr lang="en-US" sz="1200" dirty="0"/>
                    </a:p>
                  </a:txBody>
                  <a:tcPr/>
                </a:tc>
                <a:tc>
                  <a:txBody>
                    <a:bodyPr/>
                    <a:lstStyle/>
                    <a:p>
                      <a:pPr marL="171450" indent="-171450">
                        <a:buFont typeface="Arial"/>
                        <a:buChar char="•"/>
                      </a:pPr>
                      <a:r>
                        <a:rPr lang="en-US" sz="1200" dirty="0" smtClean="0"/>
                        <a:t>Interpret and clarify missions, strategies, outcomes, etc.</a:t>
                      </a:r>
                    </a:p>
                    <a:p>
                      <a:pPr marL="171450" indent="-171450">
                        <a:buFont typeface="Arial"/>
                        <a:buChar char="•"/>
                      </a:pPr>
                      <a:r>
                        <a:rPr lang="en-US" sz="1200" dirty="0" smtClean="0"/>
                        <a:t>Accurately depict</a:t>
                      </a:r>
                      <a:r>
                        <a:rPr lang="en-US" sz="1200" baseline="0" dirty="0" smtClean="0"/>
                        <a:t> how they work and how they can work together</a:t>
                      </a:r>
                    </a:p>
                    <a:p>
                      <a:pPr marL="171450" indent="-171450">
                        <a:buFont typeface="Arial"/>
                        <a:buChar char="•"/>
                      </a:pPr>
                      <a:r>
                        <a:rPr lang="en-US" sz="1200" baseline="0" dirty="0" smtClean="0"/>
                        <a:t>Discover opportunities for business improvements</a:t>
                      </a:r>
                    </a:p>
                    <a:p>
                      <a:pPr marL="171450" indent="-171450">
                        <a:buFont typeface="Arial"/>
                        <a:buChar char="•"/>
                      </a:pPr>
                      <a:r>
                        <a:rPr lang="en-US" sz="1200" baseline="0" dirty="0" smtClean="0"/>
                        <a:t>Support their planning and successful implementation</a:t>
                      </a:r>
                    </a:p>
                    <a:p>
                      <a:pPr marL="171450" indent="-171450">
                        <a:buFont typeface="Arial"/>
                        <a:buChar char="•"/>
                      </a:pPr>
                      <a:r>
                        <a:rPr lang="en-US" sz="1200" baseline="0" dirty="0" smtClean="0"/>
                        <a:t>A framework for assessment and continuous improvement</a:t>
                      </a:r>
                      <a:endParaRPr lang="en-US" sz="1200" dirty="0"/>
                    </a:p>
                  </a:txBody>
                  <a:tcPr/>
                </a:tc>
              </a:tr>
            </a:tbl>
          </a:graphicData>
        </a:graphic>
      </p:graphicFrame>
    </p:spTree>
    <p:extLst>
      <p:ext uri="{BB962C8B-B14F-4D97-AF65-F5344CB8AC3E}">
        <p14:creationId xmlns:p14="http://schemas.microsoft.com/office/powerpoint/2010/main" val="202453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59D97EF7-739B-914E-A7C7-6653BBB2CF37}" type="slidenum">
              <a:rPr lang="en-US" sz="800" b="0">
                <a:solidFill>
                  <a:schemeClr val="tx1"/>
                </a:solidFill>
                <a:cs typeface="Arial" charset="0"/>
              </a:rPr>
              <a:pPr eaLnBrk="1" hangingPunct="1"/>
              <a:t>30</a:t>
            </a:fld>
            <a:endParaRPr lang="en-US" sz="800" b="0">
              <a:solidFill>
                <a:schemeClr val="tx1"/>
              </a:solidFill>
              <a:cs typeface="Arial" charset="0"/>
            </a:endParaRPr>
          </a:p>
        </p:txBody>
      </p:sp>
      <p:sp>
        <p:nvSpPr>
          <p:cNvPr id="54275" name="Footer Placeholder 2"/>
          <p:cNvSpPr>
            <a:spLocks noGrp="1"/>
          </p:cNvSpPr>
          <p:nvPr>
            <p:ph type="ftr" sz="quarter" idx="4294967295"/>
          </p:nvPr>
        </p:nvSpPr>
        <p:spPr>
          <a:xfrm>
            <a:off x="1554163" y="6537325"/>
            <a:ext cx="5943600"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r>
              <a:rPr lang="en-US" sz="800" b="0">
                <a:solidFill>
                  <a:schemeClr val="tx1"/>
                </a:solidFill>
                <a:cs typeface="Arial" charset="0"/>
              </a:rPr>
              <a:t>IBM Confidential</a:t>
            </a:r>
          </a:p>
        </p:txBody>
      </p:sp>
      <p:sp>
        <p:nvSpPr>
          <p:cNvPr id="54276" name="AutoShape 25"/>
          <p:cNvSpPr>
            <a:spLocks noChangeArrowheads="1"/>
          </p:cNvSpPr>
          <p:nvPr/>
        </p:nvSpPr>
        <p:spPr bwMode="auto">
          <a:xfrm>
            <a:off x="2286000" y="2286000"/>
            <a:ext cx="5334000" cy="1027113"/>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77" name="Rectangle 2"/>
          <p:cNvSpPr>
            <a:spLocks noGrp="1" noChangeArrowheads="1"/>
          </p:cNvSpPr>
          <p:nvPr>
            <p:ph type="title" idx="4294967295"/>
          </p:nvPr>
        </p:nvSpPr>
        <p:spPr>
          <a:xfrm>
            <a:off x="0" y="457200"/>
            <a:ext cx="8915400" cy="457200"/>
          </a:xfrm>
        </p:spPr>
        <p:txBody>
          <a:bodyPr anchor="ctr"/>
          <a:lstStyle/>
          <a:p>
            <a:pPr marL="63500" indent="-22225" defTabSz="412750" eaLnBrk="1" hangingPunct="1"/>
            <a:r>
              <a:rPr lang="en-US" sz="2000">
                <a:latin typeface="Arial" charset="0"/>
              </a:rPr>
              <a:t>Proposed Physical</a:t>
            </a:r>
            <a:r>
              <a:rPr lang="en-US" sz="2000" b="1">
                <a:latin typeface="Arial" charset="0"/>
              </a:rPr>
              <a:t> </a:t>
            </a:r>
            <a:r>
              <a:rPr lang="en-US" sz="2000">
                <a:latin typeface="Arial" charset="0"/>
              </a:rPr>
              <a:t>Infrastructure Portfolio</a:t>
            </a:r>
            <a:endParaRPr lang="en-US" sz="1500">
              <a:latin typeface="Arial" charset="0"/>
            </a:endParaRPr>
          </a:p>
        </p:txBody>
      </p:sp>
      <p:sp>
        <p:nvSpPr>
          <p:cNvPr id="54278" name="Freeform 3"/>
          <p:cNvSpPr>
            <a:spLocks noChangeArrowheads="1"/>
          </p:cNvSpPr>
          <p:nvPr/>
        </p:nvSpPr>
        <p:spPr bwMode="auto">
          <a:xfrm>
            <a:off x="1600200" y="1538288"/>
            <a:ext cx="685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79" name="Freeform 4"/>
          <p:cNvSpPr>
            <a:spLocks noChangeArrowheads="1"/>
          </p:cNvSpPr>
          <p:nvPr/>
        </p:nvSpPr>
        <p:spPr bwMode="auto">
          <a:xfrm>
            <a:off x="1504950" y="3679825"/>
            <a:ext cx="685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0" name="Freeform 5"/>
          <p:cNvSpPr>
            <a:spLocks noChangeArrowheads="1"/>
          </p:cNvSpPr>
          <p:nvPr/>
        </p:nvSpPr>
        <p:spPr bwMode="auto">
          <a:xfrm>
            <a:off x="1524000" y="5253038"/>
            <a:ext cx="685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1" name="Freeform 6"/>
          <p:cNvSpPr>
            <a:spLocks noChangeArrowheads="1"/>
          </p:cNvSpPr>
          <p:nvPr/>
        </p:nvSpPr>
        <p:spPr bwMode="auto">
          <a:xfrm>
            <a:off x="1524000" y="6011863"/>
            <a:ext cx="685800" cy="198437"/>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2" name="AutoShape 7"/>
          <p:cNvSpPr>
            <a:spLocks noChangeArrowheads="1"/>
          </p:cNvSpPr>
          <p:nvPr/>
        </p:nvSpPr>
        <p:spPr bwMode="auto">
          <a:xfrm>
            <a:off x="228600" y="1143000"/>
            <a:ext cx="1600200" cy="99060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3" name="AutoShape 8"/>
          <p:cNvSpPr>
            <a:spLocks noChangeArrowheads="1"/>
          </p:cNvSpPr>
          <p:nvPr/>
        </p:nvSpPr>
        <p:spPr bwMode="auto">
          <a:xfrm>
            <a:off x="209550" y="3336925"/>
            <a:ext cx="1600200" cy="99060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4" name="AutoShape 9"/>
          <p:cNvSpPr>
            <a:spLocks noChangeArrowheads="1"/>
          </p:cNvSpPr>
          <p:nvPr/>
        </p:nvSpPr>
        <p:spPr bwMode="auto">
          <a:xfrm>
            <a:off x="228600" y="4910138"/>
            <a:ext cx="1600200" cy="99060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5" name="AutoShape 10"/>
          <p:cNvSpPr>
            <a:spLocks noChangeArrowheads="1"/>
          </p:cNvSpPr>
          <p:nvPr/>
        </p:nvSpPr>
        <p:spPr bwMode="auto">
          <a:xfrm>
            <a:off x="228600" y="5905500"/>
            <a:ext cx="1600200" cy="64770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6" name="AutoShape 11"/>
          <p:cNvSpPr>
            <a:spLocks noChangeArrowheads="1"/>
          </p:cNvSpPr>
          <p:nvPr/>
        </p:nvSpPr>
        <p:spPr bwMode="auto">
          <a:xfrm>
            <a:off x="2286000" y="1230313"/>
            <a:ext cx="5334000" cy="10842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7" name="AutoShape 12"/>
          <p:cNvSpPr>
            <a:spLocks noChangeArrowheads="1"/>
          </p:cNvSpPr>
          <p:nvPr/>
        </p:nvSpPr>
        <p:spPr bwMode="auto">
          <a:xfrm>
            <a:off x="2266950" y="3303588"/>
            <a:ext cx="5334000" cy="119221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8" name="AutoShape 13"/>
          <p:cNvSpPr>
            <a:spLocks noChangeArrowheads="1"/>
          </p:cNvSpPr>
          <p:nvPr/>
        </p:nvSpPr>
        <p:spPr bwMode="auto">
          <a:xfrm>
            <a:off x="2286000" y="5057775"/>
            <a:ext cx="5334000" cy="846138"/>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89" name="AutoShape 14"/>
          <p:cNvSpPr>
            <a:spLocks noChangeArrowheads="1"/>
          </p:cNvSpPr>
          <p:nvPr/>
        </p:nvSpPr>
        <p:spPr bwMode="auto">
          <a:xfrm>
            <a:off x="2286000" y="5926138"/>
            <a:ext cx="5334000" cy="5508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90" name="Text Box 16"/>
          <p:cNvSpPr txBox="1">
            <a:spLocks noChangeArrowheads="1"/>
          </p:cNvSpPr>
          <p:nvPr/>
        </p:nvSpPr>
        <p:spPr bwMode="auto">
          <a:xfrm>
            <a:off x="285750" y="3582988"/>
            <a:ext cx="13716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Smarter Water Management</a:t>
            </a:r>
            <a:endParaRPr lang="en-US" altLang="ja-JP" sz="1400" b="0">
              <a:solidFill>
                <a:schemeClr val="bg1"/>
              </a:solidFill>
              <a:ea typeface="MS PGothic" charset="0"/>
              <a:cs typeface="MS PGothic" charset="0"/>
            </a:endParaRPr>
          </a:p>
        </p:txBody>
      </p:sp>
      <p:sp>
        <p:nvSpPr>
          <p:cNvPr id="54291" name="Text Box 17"/>
          <p:cNvSpPr txBox="1">
            <a:spLocks noChangeArrowheads="1"/>
          </p:cNvSpPr>
          <p:nvPr/>
        </p:nvSpPr>
        <p:spPr bwMode="auto">
          <a:xfrm>
            <a:off x="304800" y="5141913"/>
            <a:ext cx="13716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Smarter Buildings</a:t>
            </a:r>
            <a:endParaRPr lang="en-US" altLang="ja-JP" sz="1400" b="0">
              <a:solidFill>
                <a:schemeClr val="bg1"/>
              </a:solidFill>
              <a:ea typeface="MS PGothic" charset="0"/>
              <a:cs typeface="MS PGothic" charset="0"/>
            </a:endParaRPr>
          </a:p>
        </p:txBody>
      </p:sp>
      <p:sp>
        <p:nvSpPr>
          <p:cNvPr id="54292" name="Text Box 18"/>
          <p:cNvSpPr txBox="1">
            <a:spLocks noChangeArrowheads="1"/>
          </p:cNvSpPr>
          <p:nvPr/>
        </p:nvSpPr>
        <p:spPr bwMode="auto">
          <a:xfrm>
            <a:off x="304800" y="5997575"/>
            <a:ext cx="1371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 Grid</a:t>
            </a:r>
            <a:endParaRPr lang="en-US" altLang="ja-JP" sz="1400" b="0">
              <a:solidFill>
                <a:schemeClr val="bg1"/>
              </a:solidFill>
              <a:ea typeface="MS PGothic" charset="0"/>
              <a:cs typeface="MS PGothic" charset="0"/>
            </a:endParaRPr>
          </a:p>
        </p:txBody>
      </p:sp>
      <p:sp>
        <p:nvSpPr>
          <p:cNvPr id="54293" name="Text Box 19"/>
          <p:cNvSpPr txBox="1">
            <a:spLocks noChangeArrowheads="1"/>
          </p:cNvSpPr>
          <p:nvPr/>
        </p:nvSpPr>
        <p:spPr bwMode="auto">
          <a:xfrm>
            <a:off x="2371725" y="5905500"/>
            <a:ext cx="5095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100000"/>
              </a:lnSpc>
              <a:buFont typeface="Wingdings" charset="0"/>
              <a:buChar char="§"/>
            </a:pPr>
            <a:r>
              <a:rPr lang="en-US" sz="1000" b="0">
                <a:solidFill>
                  <a:srgbClr val="000000"/>
                </a:solidFill>
                <a:ea typeface="MS PGothic" charset="0"/>
                <a:cs typeface="MS PGothic" charset="0"/>
              </a:rPr>
              <a:t>Grid Management Asset Predictive Diagnostics &amp; Analytics</a:t>
            </a:r>
          </a:p>
          <a:p>
            <a:pPr eaLnBrk="1" hangingPunct="1">
              <a:lnSpc>
                <a:spcPct val="100000"/>
              </a:lnSpc>
              <a:buFont typeface="Wingdings" charset="0"/>
              <a:buChar char="§"/>
            </a:pPr>
            <a:r>
              <a:rPr lang="en-US" sz="1000" b="0">
                <a:solidFill>
                  <a:srgbClr val="000000"/>
                </a:solidFill>
                <a:ea typeface="MS PGothic" charset="0"/>
                <a:cs typeface="MS PGothic" charset="0"/>
              </a:rPr>
              <a:t>Grid Management Field Service Optimization</a:t>
            </a:r>
          </a:p>
          <a:p>
            <a:pPr eaLnBrk="1" hangingPunct="1">
              <a:lnSpc>
                <a:spcPct val="100000"/>
              </a:lnSpc>
              <a:buFont typeface="Wingdings" charset="0"/>
              <a:buChar char="§"/>
            </a:pPr>
            <a:r>
              <a:rPr lang="en-US" sz="1000" b="0">
                <a:solidFill>
                  <a:srgbClr val="000000"/>
                </a:solidFill>
                <a:ea typeface="MS PGothic" charset="0"/>
                <a:cs typeface="MS PGothic" charset="0"/>
              </a:rPr>
              <a:t>Grid Management Network Performance &amp; Security</a:t>
            </a:r>
          </a:p>
        </p:txBody>
      </p:sp>
      <p:sp>
        <p:nvSpPr>
          <p:cNvPr id="54294" name="Text Box 20"/>
          <p:cNvSpPr txBox="1">
            <a:spLocks noChangeArrowheads="1"/>
          </p:cNvSpPr>
          <p:nvPr/>
        </p:nvSpPr>
        <p:spPr bwMode="auto">
          <a:xfrm>
            <a:off x="2371725" y="5133975"/>
            <a:ext cx="52482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buFont typeface="Wingdings" charset="0"/>
              <a:buChar char="§"/>
            </a:pPr>
            <a:r>
              <a:rPr lang="en-US" sz="1000" b="0">
                <a:solidFill>
                  <a:srgbClr val="000000"/>
                </a:solidFill>
                <a:ea typeface="MS PGothic" charset="0"/>
              </a:rPr>
              <a:t>Buildings Management Energy and Asset Optimization</a:t>
            </a:r>
          </a:p>
          <a:p>
            <a:pPr eaLnBrk="1" hangingPunct="1">
              <a:buFont typeface="Wingdings" charset="0"/>
              <a:buChar char="§"/>
            </a:pPr>
            <a:r>
              <a:rPr lang="en-US" sz="1000" b="0">
                <a:solidFill>
                  <a:srgbClr val="000000"/>
                </a:solidFill>
                <a:ea typeface="MS PGothic" charset="0"/>
              </a:rPr>
              <a:t>Buildings Management Energy Performance Analytics</a:t>
            </a:r>
          </a:p>
          <a:p>
            <a:pPr eaLnBrk="1" hangingPunct="1">
              <a:buFont typeface="Wingdings" charset="0"/>
              <a:buChar char="§"/>
            </a:pPr>
            <a:r>
              <a:rPr lang="en-US" sz="1000" b="0">
                <a:solidFill>
                  <a:srgbClr val="000000"/>
                </a:solidFill>
                <a:ea typeface="MS PGothic" charset="0"/>
              </a:rPr>
              <a:t>Buildings Management Asset Predictive Diagnostics &amp; Analytics</a:t>
            </a:r>
          </a:p>
          <a:p>
            <a:pPr eaLnBrk="1" hangingPunct="1">
              <a:buFont typeface="Wingdings" charset="0"/>
              <a:buChar char="§"/>
            </a:pPr>
            <a:r>
              <a:rPr lang="en-US" sz="1000" b="0">
                <a:solidFill>
                  <a:srgbClr val="000000"/>
                </a:solidFill>
                <a:ea typeface="MS PGothic" charset="0"/>
              </a:rPr>
              <a:t>Tenant Chargeback Management</a:t>
            </a:r>
          </a:p>
          <a:p>
            <a:pPr eaLnBrk="1" hangingPunct="1">
              <a:buFont typeface="Wingdings" charset="0"/>
              <a:buChar char="§"/>
            </a:pPr>
            <a:r>
              <a:rPr lang="en-US" sz="1000" b="0">
                <a:solidFill>
                  <a:srgbClr val="000000"/>
                </a:solidFill>
                <a:ea typeface="MS PGothic" charset="0"/>
              </a:rPr>
              <a:t>Usage Based Pricing </a:t>
            </a:r>
          </a:p>
        </p:txBody>
      </p:sp>
      <p:sp>
        <p:nvSpPr>
          <p:cNvPr id="54295" name="Text Box 21"/>
          <p:cNvSpPr txBox="1">
            <a:spLocks noChangeArrowheads="1"/>
          </p:cNvSpPr>
          <p:nvPr/>
        </p:nvSpPr>
        <p:spPr bwMode="auto">
          <a:xfrm>
            <a:off x="2352675" y="3290888"/>
            <a:ext cx="50958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100000"/>
              </a:lnSpc>
              <a:buFont typeface="Wingdings" charset="0"/>
              <a:buChar char="§"/>
            </a:pPr>
            <a:r>
              <a:rPr lang="en-US" sz="1000" b="0">
                <a:solidFill>
                  <a:srgbClr val="000000"/>
                </a:solidFill>
                <a:ea typeface="MS PGothic" charset="0"/>
                <a:cs typeface="MS PGothic" charset="0"/>
              </a:rPr>
              <a:t>Water Management Asset Predictive Diagnostics &amp; Analytics</a:t>
            </a:r>
          </a:p>
          <a:p>
            <a:pPr eaLnBrk="1" hangingPunct="1">
              <a:lnSpc>
                <a:spcPct val="100000"/>
              </a:lnSpc>
              <a:buFont typeface="Wingdings" charset="0"/>
              <a:buChar char="§"/>
            </a:pPr>
            <a:r>
              <a:rPr lang="en-US" sz="1000" b="0">
                <a:solidFill>
                  <a:srgbClr val="000000"/>
                </a:solidFill>
                <a:ea typeface="MS PGothic" charset="0"/>
                <a:cs typeface="MS PGothic" charset="0"/>
              </a:rPr>
              <a:t>Water Management Field Service Optimization</a:t>
            </a:r>
          </a:p>
          <a:p>
            <a:pPr eaLnBrk="1" hangingPunct="1">
              <a:lnSpc>
                <a:spcPct val="100000"/>
              </a:lnSpc>
              <a:buFont typeface="Wingdings" charset="0"/>
              <a:buChar char="§"/>
            </a:pPr>
            <a:r>
              <a:rPr lang="en-US" sz="1000" b="0">
                <a:solidFill>
                  <a:srgbClr val="000000"/>
                </a:solidFill>
                <a:ea typeface="MS PGothic" charset="0"/>
                <a:cs typeface="MS PGothic" charset="0"/>
              </a:rPr>
              <a:t>Water Management Rate Structure Analytics</a:t>
            </a:r>
          </a:p>
          <a:p>
            <a:pPr eaLnBrk="1" hangingPunct="1">
              <a:lnSpc>
                <a:spcPct val="100000"/>
              </a:lnSpc>
              <a:buFont typeface="Wingdings" charset="0"/>
              <a:buChar char="§"/>
            </a:pPr>
            <a:r>
              <a:rPr lang="en-US" sz="1000" b="0">
                <a:solidFill>
                  <a:srgbClr val="000000"/>
                </a:solidFill>
                <a:ea typeface="MS PGothic" charset="0"/>
                <a:cs typeface="MS PGothic" charset="0"/>
              </a:rPr>
              <a:t>Water Management Non-Revenue Water Analytics</a:t>
            </a:r>
          </a:p>
          <a:p>
            <a:pPr eaLnBrk="1" hangingPunct="1">
              <a:lnSpc>
                <a:spcPct val="100000"/>
              </a:lnSpc>
              <a:buFont typeface="Wingdings" charset="0"/>
              <a:buChar char="§"/>
            </a:pPr>
            <a:r>
              <a:rPr lang="en-US" sz="1000" b="0">
                <a:solidFill>
                  <a:srgbClr val="000000"/>
                </a:solidFill>
                <a:ea typeface="MS PGothic" charset="0"/>
                <a:cs typeface="MS PGothic" charset="0"/>
              </a:rPr>
              <a:t>Natural Water Management</a:t>
            </a:r>
          </a:p>
          <a:p>
            <a:pPr eaLnBrk="1" hangingPunct="1">
              <a:lnSpc>
                <a:spcPct val="100000"/>
              </a:lnSpc>
              <a:buFont typeface="Wingdings" charset="0"/>
              <a:buChar char="§"/>
            </a:pPr>
            <a:r>
              <a:rPr lang="en-US" sz="1000" b="0">
                <a:solidFill>
                  <a:srgbClr val="000000"/>
                </a:solidFill>
                <a:ea typeface="MS PGothic" charset="0"/>
                <a:cs typeface="MS PGothic" charset="0"/>
              </a:rPr>
              <a:t>Waste and Storm Water Management</a:t>
            </a:r>
          </a:p>
          <a:p>
            <a:pPr eaLnBrk="1" hangingPunct="1">
              <a:lnSpc>
                <a:spcPct val="100000"/>
              </a:lnSpc>
              <a:buFont typeface="Wingdings" charset="0"/>
              <a:buChar char="§"/>
            </a:pPr>
            <a:r>
              <a:rPr lang="en-US" sz="1000" b="0">
                <a:solidFill>
                  <a:srgbClr val="000000"/>
                </a:solidFill>
                <a:ea typeface="MS PGothic" charset="0"/>
                <a:cs typeface="MS PGothic" charset="0"/>
              </a:rPr>
              <a:t>Integrated Smart Water Utility</a:t>
            </a:r>
          </a:p>
        </p:txBody>
      </p:sp>
      <p:sp>
        <p:nvSpPr>
          <p:cNvPr id="54296" name="Text Box 22"/>
          <p:cNvSpPr txBox="1">
            <a:spLocks noChangeArrowheads="1"/>
          </p:cNvSpPr>
          <p:nvPr/>
        </p:nvSpPr>
        <p:spPr bwMode="auto">
          <a:xfrm>
            <a:off x="2352675" y="2317750"/>
            <a:ext cx="510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100000"/>
              </a:lnSpc>
              <a:buFont typeface="Wingdings" charset="0"/>
              <a:buChar char="§"/>
            </a:pPr>
            <a:r>
              <a:rPr lang="en-US" sz="1000" b="0">
                <a:solidFill>
                  <a:srgbClr val="000000"/>
                </a:solidFill>
                <a:ea typeface="MS PGothic" charset="0"/>
                <a:cs typeface="MS PGothic" charset="0"/>
              </a:rPr>
              <a:t>Intelligent Traffic Prediction &amp; Analytics (includes Expansion Analytics)</a:t>
            </a:r>
          </a:p>
          <a:p>
            <a:pPr eaLnBrk="1" hangingPunct="1">
              <a:lnSpc>
                <a:spcPct val="100000"/>
              </a:lnSpc>
              <a:buFont typeface="Wingdings" charset="0"/>
              <a:buChar char="§"/>
            </a:pPr>
            <a:r>
              <a:rPr lang="en-US" sz="1000" b="0">
                <a:solidFill>
                  <a:srgbClr val="000000"/>
                </a:solidFill>
                <a:ea typeface="MS PGothic" charset="0"/>
              </a:rPr>
              <a:t>Transportation Bus Arrival Prediction</a:t>
            </a:r>
            <a:endParaRPr lang="en-US" sz="1000">
              <a:solidFill>
                <a:srgbClr val="000000"/>
              </a:solidFill>
              <a:ea typeface="MS PGothic" charset="0"/>
              <a:cs typeface="MS PGothic" charset="0"/>
            </a:endParaRPr>
          </a:p>
          <a:p>
            <a:pPr eaLnBrk="1" hangingPunct="1">
              <a:lnSpc>
                <a:spcPct val="100000"/>
              </a:lnSpc>
              <a:buFont typeface="Wingdings" charset="0"/>
              <a:buChar char="§"/>
            </a:pPr>
            <a:r>
              <a:rPr lang="en-US" sz="1000" b="0">
                <a:solidFill>
                  <a:srgbClr val="000000"/>
                </a:solidFill>
                <a:ea typeface="MS PGothic" charset="0"/>
                <a:cs typeface="MS PGothic" charset="0"/>
              </a:rPr>
              <a:t>Transportation Integrated Fare Management</a:t>
            </a:r>
          </a:p>
          <a:p>
            <a:pPr eaLnBrk="1" hangingPunct="1">
              <a:lnSpc>
                <a:spcPct val="100000"/>
              </a:lnSpc>
              <a:buFont typeface="Wingdings" charset="0"/>
              <a:buChar char="§"/>
            </a:pPr>
            <a:r>
              <a:rPr lang="en-US" sz="1000" b="0">
                <a:solidFill>
                  <a:srgbClr val="000000"/>
                </a:solidFill>
                <a:ea typeface="MS PGothic" charset="0"/>
                <a:cs typeface="MS PGothic" charset="0"/>
              </a:rPr>
              <a:t>Transportation Asset Predictive Diagnostics &amp; Analytics</a:t>
            </a:r>
          </a:p>
          <a:p>
            <a:pPr eaLnBrk="1" hangingPunct="1">
              <a:lnSpc>
                <a:spcPct val="100000"/>
              </a:lnSpc>
              <a:buFont typeface="Wingdings" charset="0"/>
              <a:buChar char="§"/>
            </a:pPr>
            <a:r>
              <a:rPr lang="en-US" sz="1000" b="0">
                <a:solidFill>
                  <a:srgbClr val="000000"/>
                </a:solidFill>
                <a:ea typeface="MS PGothic" charset="0"/>
                <a:cs typeface="MS PGothic" charset="0"/>
              </a:rPr>
              <a:t>Transportation Congestion Pricing </a:t>
            </a:r>
          </a:p>
          <a:p>
            <a:pPr eaLnBrk="1" hangingPunct="1">
              <a:lnSpc>
                <a:spcPct val="100000"/>
              </a:lnSpc>
              <a:buFont typeface="Wingdings" charset="0"/>
              <a:buChar char="§"/>
            </a:pPr>
            <a:r>
              <a:rPr lang="en-US" sz="1000" b="0">
                <a:solidFill>
                  <a:srgbClr val="000000"/>
                </a:solidFill>
                <a:ea typeface="MS PGothic" charset="0"/>
                <a:cs typeface="MS PGothic" charset="0"/>
              </a:rPr>
              <a:t>Transportation Route Guidance</a:t>
            </a:r>
          </a:p>
        </p:txBody>
      </p:sp>
      <p:sp>
        <p:nvSpPr>
          <p:cNvPr id="54297" name="Freeform 23"/>
          <p:cNvSpPr>
            <a:spLocks noChangeArrowheads="1"/>
          </p:cNvSpPr>
          <p:nvPr/>
        </p:nvSpPr>
        <p:spPr bwMode="auto">
          <a:xfrm>
            <a:off x="1504950" y="2563813"/>
            <a:ext cx="685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98" name="AutoShape 24"/>
          <p:cNvSpPr>
            <a:spLocks noChangeArrowheads="1"/>
          </p:cNvSpPr>
          <p:nvPr/>
        </p:nvSpPr>
        <p:spPr bwMode="auto">
          <a:xfrm>
            <a:off x="209550" y="2343150"/>
            <a:ext cx="1600200" cy="85725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299" name="Rectangle 2"/>
          <p:cNvSpPr>
            <a:spLocks noChangeArrowheads="1"/>
          </p:cNvSpPr>
          <p:nvPr/>
        </p:nvSpPr>
        <p:spPr bwMode="auto">
          <a:xfrm>
            <a:off x="76200" y="762000"/>
            <a:ext cx="891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22225" indent="-22225" defTabSz="412750"/>
            <a:endParaRPr lang="en-US" sz="1200" b="0"/>
          </a:p>
        </p:txBody>
      </p:sp>
      <p:sp>
        <p:nvSpPr>
          <p:cNvPr id="54300" name="Text Box 27"/>
          <p:cNvSpPr txBox="1">
            <a:spLocks noChangeArrowheads="1"/>
          </p:cNvSpPr>
          <p:nvPr/>
        </p:nvSpPr>
        <p:spPr bwMode="auto">
          <a:xfrm>
            <a:off x="2381250" y="1276350"/>
            <a:ext cx="50958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100000"/>
              </a:lnSpc>
              <a:buFont typeface="Wingdings" charset="0"/>
              <a:buChar char="§"/>
            </a:pPr>
            <a:r>
              <a:rPr lang="en-US" sz="1000" b="0">
                <a:solidFill>
                  <a:schemeClr val="tx1"/>
                </a:solidFill>
                <a:ea typeface="MS PGothic" charset="0"/>
              </a:rPr>
              <a:t>Intelligent Video Surveillance Optimization &amp; Analytics</a:t>
            </a:r>
          </a:p>
          <a:p>
            <a:pPr eaLnBrk="1" hangingPunct="1">
              <a:lnSpc>
                <a:spcPct val="100000"/>
              </a:lnSpc>
              <a:buFont typeface="Wingdings" charset="0"/>
              <a:buChar char="§"/>
            </a:pPr>
            <a:r>
              <a:rPr lang="en-US" sz="1000" b="0">
                <a:solidFill>
                  <a:srgbClr val="000000"/>
                </a:solidFill>
                <a:ea typeface="MS PGothic" charset="0"/>
              </a:rPr>
              <a:t>Public Safety Crime Information Warehouse &amp; Predictive Analytics</a:t>
            </a:r>
            <a:endParaRPr lang="en-US" sz="1000" b="0">
              <a:solidFill>
                <a:schemeClr val="tx1"/>
              </a:solidFill>
              <a:ea typeface="MS PGothic" charset="0"/>
            </a:endParaRPr>
          </a:p>
          <a:p>
            <a:pPr eaLnBrk="1" hangingPunct="1">
              <a:lnSpc>
                <a:spcPct val="100000"/>
              </a:lnSpc>
              <a:buFont typeface="Wingdings" charset="0"/>
              <a:buChar char="§"/>
            </a:pPr>
            <a:r>
              <a:rPr lang="en-US" sz="1000" b="0">
                <a:solidFill>
                  <a:srgbClr val="000000"/>
                </a:solidFill>
                <a:ea typeface="MS PGothic" charset="0"/>
              </a:rPr>
              <a:t>Public Safety Crime Prediction &amp; Prevention</a:t>
            </a:r>
          </a:p>
          <a:p>
            <a:pPr eaLnBrk="1" hangingPunct="1">
              <a:lnSpc>
                <a:spcPct val="100000"/>
              </a:lnSpc>
              <a:buFont typeface="Wingdings" charset="0"/>
              <a:buChar char="§"/>
            </a:pPr>
            <a:r>
              <a:rPr lang="en-US" sz="1000" b="0">
                <a:solidFill>
                  <a:srgbClr val="000000"/>
                </a:solidFill>
                <a:ea typeface="MS PGothic" charset="0"/>
              </a:rPr>
              <a:t>Public Safety Asset Predictive Diagnostics &amp; Analytics (assumes Infrastructure/network monitoring)</a:t>
            </a:r>
            <a:endParaRPr lang="en-US" sz="1000" b="0">
              <a:solidFill>
                <a:srgbClr val="000000"/>
              </a:solidFill>
              <a:ea typeface="MS PGothic" charset="0"/>
              <a:cs typeface="MS PGothic" charset="0"/>
            </a:endParaRPr>
          </a:p>
          <a:p>
            <a:pPr eaLnBrk="1" hangingPunct="1">
              <a:lnSpc>
                <a:spcPct val="100000"/>
              </a:lnSpc>
              <a:buFont typeface="Wingdings" charset="0"/>
              <a:buChar char="§"/>
            </a:pPr>
            <a:r>
              <a:rPr lang="en-US" sz="1000" b="0">
                <a:solidFill>
                  <a:srgbClr val="000000"/>
                </a:solidFill>
                <a:ea typeface="MS PGothic" charset="0"/>
                <a:cs typeface="MS PGothic" charset="0"/>
              </a:rPr>
              <a:t>Emergency Mgmt and Virtual Ops Center</a:t>
            </a:r>
          </a:p>
        </p:txBody>
      </p:sp>
      <p:sp>
        <p:nvSpPr>
          <p:cNvPr id="54301" name="Text Box 26"/>
          <p:cNvSpPr txBox="1">
            <a:spLocks noChangeArrowheads="1"/>
          </p:cNvSpPr>
          <p:nvPr/>
        </p:nvSpPr>
        <p:spPr bwMode="auto">
          <a:xfrm>
            <a:off x="304800" y="1204913"/>
            <a:ext cx="1371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Smarter Government Public Safety</a:t>
            </a:r>
            <a:endParaRPr lang="en-US" altLang="ja-JP" sz="1400" b="0">
              <a:solidFill>
                <a:schemeClr val="bg1"/>
              </a:solidFill>
              <a:ea typeface="MS PGothic" charset="0"/>
              <a:cs typeface="MS PGothic" charset="0"/>
            </a:endParaRPr>
          </a:p>
        </p:txBody>
      </p:sp>
      <p:sp>
        <p:nvSpPr>
          <p:cNvPr id="54302" name="Text Box 15"/>
          <p:cNvSpPr txBox="1">
            <a:spLocks noChangeArrowheads="1"/>
          </p:cNvSpPr>
          <p:nvPr/>
        </p:nvSpPr>
        <p:spPr bwMode="auto">
          <a:xfrm>
            <a:off x="285750" y="2528888"/>
            <a:ext cx="13716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Smarter Transportation</a:t>
            </a:r>
            <a:endParaRPr lang="en-US" altLang="ja-JP" sz="1400" b="0">
              <a:solidFill>
                <a:schemeClr val="bg1"/>
              </a:solidFill>
              <a:ea typeface="MS PGothic" charset="0"/>
              <a:cs typeface="MS PGothic" charset="0"/>
            </a:endParaRPr>
          </a:p>
        </p:txBody>
      </p:sp>
      <p:sp>
        <p:nvSpPr>
          <p:cNvPr id="54303" name="AutoShape 11"/>
          <p:cNvSpPr>
            <a:spLocks noChangeArrowheads="1"/>
          </p:cNvSpPr>
          <p:nvPr/>
        </p:nvSpPr>
        <p:spPr bwMode="auto">
          <a:xfrm>
            <a:off x="7820025" y="2290763"/>
            <a:ext cx="1247775" cy="10842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rgbClr val="3333FF"/>
                </a:solidFill>
                <a:ea typeface="MS PGothic" charset="0"/>
              </a:rPr>
              <a:t>TPT, DEA, Bus Arrival  -</a:t>
            </a:r>
          </a:p>
          <a:p>
            <a:pPr defTabSz="457200">
              <a:lnSpc>
                <a:spcPct val="100000"/>
              </a:lnSpc>
              <a:spcBef>
                <a:spcPct val="50000"/>
              </a:spcBef>
            </a:pPr>
            <a:r>
              <a:rPr lang="en-US" sz="1000">
                <a:solidFill>
                  <a:srgbClr val="3333FF"/>
                </a:solidFill>
                <a:ea typeface="MS PGothic" charset="0"/>
              </a:rPr>
              <a:t>ADAM (rail) (Research)</a:t>
            </a:r>
            <a:r>
              <a:rPr lang="en-US" sz="1000">
                <a:solidFill>
                  <a:schemeClr val="tx1"/>
                </a:solidFill>
                <a:ea typeface="MS PGothic" charset="0"/>
              </a:rPr>
              <a:t> Maximo, IIC</a:t>
            </a:r>
            <a:endParaRPr lang="en-US" sz="2400" b="0">
              <a:solidFill>
                <a:schemeClr val="tx1"/>
              </a:solidFill>
              <a:ea typeface="MS PGothic" charset="0"/>
            </a:endParaRPr>
          </a:p>
        </p:txBody>
      </p:sp>
      <p:sp>
        <p:nvSpPr>
          <p:cNvPr id="54304" name="AutoShape 11"/>
          <p:cNvSpPr>
            <a:spLocks noChangeArrowheads="1"/>
          </p:cNvSpPr>
          <p:nvPr/>
        </p:nvSpPr>
        <p:spPr bwMode="auto">
          <a:xfrm>
            <a:off x="7829550" y="3344863"/>
            <a:ext cx="1238250" cy="10842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rgbClr val="3333FF"/>
                </a:solidFill>
                <a:ea typeface="MS PGothic" charset="0"/>
              </a:rPr>
              <a:t>ADAM, SCWA assets, </a:t>
            </a:r>
            <a:r>
              <a:rPr lang="en-US" sz="1000">
                <a:solidFill>
                  <a:schemeClr val="tx1"/>
                </a:solidFill>
                <a:ea typeface="MS PGothic" charset="0"/>
              </a:rPr>
              <a:t>Maximo NetCool Cognos</a:t>
            </a:r>
          </a:p>
          <a:p>
            <a:pPr defTabSz="457200">
              <a:lnSpc>
                <a:spcPct val="100000"/>
              </a:lnSpc>
              <a:spcBef>
                <a:spcPct val="50000"/>
              </a:spcBef>
            </a:pPr>
            <a:r>
              <a:rPr lang="en-US" sz="1000">
                <a:solidFill>
                  <a:schemeClr val="tx1"/>
                </a:solidFill>
                <a:ea typeface="MS PGothic" charset="0"/>
              </a:rPr>
              <a:t> SPSS, IIC</a:t>
            </a:r>
            <a:endParaRPr lang="en-US" sz="2400" b="0">
              <a:solidFill>
                <a:schemeClr val="tx1"/>
              </a:solidFill>
              <a:ea typeface="MS PGothic" charset="0"/>
            </a:endParaRPr>
          </a:p>
        </p:txBody>
      </p:sp>
      <p:sp>
        <p:nvSpPr>
          <p:cNvPr id="54305" name="AutoShape 11"/>
          <p:cNvSpPr>
            <a:spLocks noChangeArrowheads="1"/>
          </p:cNvSpPr>
          <p:nvPr/>
        </p:nvSpPr>
        <p:spPr bwMode="auto">
          <a:xfrm>
            <a:off x="7848600" y="5026025"/>
            <a:ext cx="1219200" cy="917575"/>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chemeClr val="tx1"/>
                </a:solidFill>
                <a:ea typeface="MS PGothic" charset="0"/>
              </a:rPr>
              <a:t>Netcool Maximo Mashup Center, </a:t>
            </a:r>
            <a:r>
              <a:rPr lang="en-US" sz="1000">
                <a:solidFill>
                  <a:srgbClr val="3333FF"/>
                </a:solidFill>
                <a:ea typeface="MS PGothic" charset="0"/>
              </a:rPr>
              <a:t>Green Sigma</a:t>
            </a:r>
            <a:r>
              <a:rPr lang="en-US" sz="1000">
                <a:solidFill>
                  <a:schemeClr val="tx1"/>
                </a:solidFill>
                <a:ea typeface="MS PGothic" charset="0"/>
              </a:rPr>
              <a:t>, </a:t>
            </a:r>
            <a:r>
              <a:rPr lang="en-US" sz="1000">
                <a:solidFill>
                  <a:schemeClr val="accent2"/>
                </a:solidFill>
                <a:ea typeface="MS PGothic" charset="0"/>
              </a:rPr>
              <a:t>ADAM</a:t>
            </a:r>
            <a:r>
              <a:rPr lang="en-US" sz="1000">
                <a:solidFill>
                  <a:schemeClr val="tx1"/>
                </a:solidFill>
                <a:ea typeface="MS PGothic" charset="0"/>
              </a:rPr>
              <a:t>, Access Mgr, ITMfEM, IIC, </a:t>
            </a:r>
            <a:r>
              <a:rPr lang="en-US" sz="1000">
                <a:solidFill>
                  <a:srgbClr val="3333FF"/>
                </a:solidFill>
                <a:ea typeface="MS PGothic" charset="0"/>
              </a:rPr>
              <a:t>PPMS</a:t>
            </a:r>
            <a:endParaRPr lang="en-US" sz="2400" b="0">
              <a:solidFill>
                <a:srgbClr val="3333FF"/>
              </a:solidFill>
              <a:ea typeface="MS PGothic" charset="0"/>
            </a:endParaRPr>
          </a:p>
        </p:txBody>
      </p:sp>
      <p:sp>
        <p:nvSpPr>
          <p:cNvPr id="54306" name="AutoShape 11"/>
          <p:cNvSpPr>
            <a:spLocks noChangeArrowheads="1"/>
          </p:cNvSpPr>
          <p:nvPr/>
        </p:nvSpPr>
        <p:spPr bwMode="auto">
          <a:xfrm>
            <a:off x="7848600" y="5903913"/>
            <a:ext cx="1295400" cy="56991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rgbClr val="3333FF"/>
                </a:solidFill>
                <a:ea typeface="MS PGothic" charset="0"/>
              </a:rPr>
              <a:t>ADAM,</a:t>
            </a:r>
            <a:r>
              <a:rPr lang="en-US" sz="1000">
                <a:solidFill>
                  <a:schemeClr val="tx1"/>
                </a:solidFill>
                <a:ea typeface="MS PGothic" charset="0"/>
              </a:rPr>
              <a:t> Maximo, Netcool, Cognos, ILOG, FileNet, IIC</a:t>
            </a:r>
          </a:p>
        </p:txBody>
      </p:sp>
      <p:sp>
        <p:nvSpPr>
          <p:cNvPr id="54307" name="AutoShape 11"/>
          <p:cNvSpPr>
            <a:spLocks noChangeArrowheads="1"/>
          </p:cNvSpPr>
          <p:nvPr/>
        </p:nvSpPr>
        <p:spPr bwMode="auto">
          <a:xfrm>
            <a:off x="7848600" y="1144588"/>
            <a:ext cx="1143000" cy="10842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rgbClr val="3333FF"/>
                </a:solidFill>
                <a:ea typeface="MS PGothic" charset="0"/>
              </a:rPr>
              <a:t>SSE,  MILS (GTS),</a:t>
            </a:r>
            <a:r>
              <a:rPr lang="en-US" sz="1000">
                <a:solidFill>
                  <a:schemeClr val="tx1"/>
                </a:solidFill>
                <a:ea typeface="MS PGothic" charset="0"/>
              </a:rPr>
              <a:t> Maximo, Cognos, ILog</a:t>
            </a:r>
          </a:p>
          <a:p>
            <a:pPr defTabSz="457200">
              <a:lnSpc>
                <a:spcPct val="100000"/>
              </a:lnSpc>
              <a:spcBef>
                <a:spcPct val="50000"/>
              </a:spcBef>
            </a:pPr>
            <a:r>
              <a:rPr lang="en-US" sz="1000">
                <a:solidFill>
                  <a:schemeClr val="tx1"/>
                </a:solidFill>
                <a:ea typeface="MS PGothic" charset="0"/>
              </a:rPr>
              <a:t>IIC</a:t>
            </a:r>
            <a:endParaRPr lang="en-US" sz="2400" b="0">
              <a:solidFill>
                <a:schemeClr val="tx1"/>
              </a:solidFill>
              <a:ea typeface="MS PGothic" charset="0"/>
            </a:endParaRPr>
          </a:p>
        </p:txBody>
      </p:sp>
      <p:sp>
        <p:nvSpPr>
          <p:cNvPr id="1030178" name="Text Box 34"/>
          <p:cNvSpPr txBox="1">
            <a:spLocks noChangeArrowheads="1"/>
          </p:cNvSpPr>
          <p:nvPr/>
        </p:nvSpPr>
        <p:spPr bwMode="auto">
          <a:xfrm>
            <a:off x="304800" y="858838"/>
            <a:ext cx="893763" cy="29686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45720" rIns="45720">
            <a:spAutoFit/>
          </a:bodyPr>
          <a:lstStyle/>
          <a:p>
            <a:pPr marL="192088" indent="-192088">
              <a:lnSpc>
                <a:spcPct val="84000"/>
              </a:lnSpc>
              <a:spcBef>
                <a:spcPct val="20000"/>
              </a:spcBef>
              <a:buClr>
                <a:srgbClr val="669900"/>
              </a:buClr>
              <a:buFont typeface="Wingdings" charset="2"/>
              <a:buNone/>
              <a:defRPr/>
            </a:pPr>
            <a:r>
              <a:rPr lang="en-US" sz="1600" b="0">
                <a:solidFill>
                  <a:schemeClr val="tx1"/>
                </a:solidFill>
                <a:ea typeface="MS PGothic" pitchFamily="34" charset="-128"/>
                <a:cs typeface="Arial" charset="0"/>
              </a:rPr>
              <a:t>Products</a:t>
            </a:r>
          </a:p>
        </p:txBody>
      </p:sp>
      <p:sp>
        <p:nvSpPr>
          <p:cNvPr id="1030179" name="Line 35"/>
          <p:cNvSpPr>
            <a:spLocks noChangeShapeType="1"/>
          </p:cNvSpPr>
          <p:nvPr/>
        </p:nvSpPr>
        <p:spPr bwMode="auto">
          <a:xfrm>
            <a:off x="285750" y="1143000"/>
            <a:ext cx="8686800" cy="0"/>
          </a:xfrm>
          <a:prstGeom prst="line">
            <a:avLst/>
          </a:prstGeom>
          <a:noFill/>
          <a:ln w="9525">
            <a:solidFill>
              <a:schemeClr val="tx1"/>
            </a:solidFill>
            <a:round/>
            <a:headEnd/>
            <a:tailEnd/>
          </a:ln>
          <a:effectLst>
            <a:prstShdw prst="shdw17" dist="17961" dir="2700000">
              <a:schemeClr val="tx1">
                <a:gamma/>
                <a:shade val="60000"/>
                <a:invGamma/>
                <a:alpha val="74998"/>
              </a:schemeClr>
            </a:prstShdw>
          </a:effectLst>
        </p:spPr>
        <p:txBody>
          <a:bodyPr lIns="45720" rIns="45720"/>
          <a:lstStyle/>
          <a:p>
            <a:pPr>
              <a:defRPr/>
            </a:pPr>
            <a:endParaRPr lang="en-US">
              <a:ea typeface="+mn-ea"/>
              <a:cs typeface="+mn-cs"/>
            </a:endParaRPr>
          </a:p>
        </p:txBody>
      </p:sp>
      <p:sp>
        <p:nvSpPr>
          <p:cNvPr id="1030180" name="Text Box 36"/>
          <p:cNvSpPr txBox="1">
            <a:spLocks noChangeArrowheads="1"/>
          </p:cNvSpPr>
          <p:nvPr/>
        </p:nvSpPr>
        <p:spPr bwMode="auto">
          <a:xfrm>
            <a:off x="3581400" y="849313"/>
            <a:ext cx="2401888" cy="296862"/>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45720" rIns="45720">
            <a:spAutoFit/>
          </a:bodyPr>
          <a:lstStyle/>
          <a:p>
            <a:pPr marL="192088" indent="-192088">
              <a:lnSpc>
                <a:spcPct val="84000"/>
              </a:lnSpc>
              <a:spcBef>
                <a:spcPct val="20000"/>
              </a:spcBef>
              <a:buClr>
                <a:srgbClr val="669900"/>
              </a:buClr>
              <a:buFont typeface="Wingdings" charset="2"/>
              <a:buNone/>
              <a:defRPr/>
            </a:pPr>
            <a:r>
              <a:rPr lang="en-US" sz="1600" b="0">
                <a:solidFill>
                  <a:schemeClr val="tx1"/>
                </a:solidFill>
                <a:ea typeface="MS PGothic" pitchFamily="34" charset="-128"/>
                <a:cs typeface="Arial" charset="0"/>
              </a:rPr>
              <a:t>Delivered Business Value</a:t>
            </a:r>
          </a:p>
        </p:txBody>
      </p:sp>
      <p:sp>
        <p:nvSpPr>
          <p:cNvPr id="1030181" name="Text Box 37"/>
          <p:cNvSpPr txBox="1">
            <a:spLocks noChangeArrowheads="1"/>
          </p:cNvSpPr>
          <p:nvPr/>
        </p:nvSpPr>
        <p:spPr bwMode="auto">
          <a:xfrm>
            <a:off x="8001000" y="609600"/>
            <a:ext cx="792163" cy="550863"/>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45720" rIns="45720">
            <a:spAutoFit/>
          </a:bodyPr>
          <a:lstStyle/>
          <a:p>
            <a:pPr marL="192088" indent="-192088" algn="ctr">
              <a:lnSpc>
                <a:spcPct val="84000"/>
              </a:lnSpc>
              <a:spcBef>
                <a:spcPct val="20000"/>
              </a:spcBef>
              <a:buClr>
                <a:srgbClr val="669900"/>
              </a:buClr>
              <a:buFont typeface="Wingdings" charset="2"/>
              <a:buNone/>
              <a:defRPr/>
            </a:pPr>
            <a:r>
              <a:rPr lang="en-US" sz="1600" b="0">
                <a:solidFill>
                  <a:schemeClr val="tx1"/>
                </a:solidFill>
                <a:ea typeface="MS PGothic" pitchFamily="34" charset="-128"/>
                <a:cs typeface="Arial" charset="0"/>
              </a:rPr>
              <a:t>Primary</a:t>
            </a:r>
          </a:p>
          <a:p>
            <a:pPr marL="192088" indent="-192088" algn="ctr">
              <a:lnSpc>
                <a:spcPct val="84000"/>
              </a:lnSpc>
              <a:spcBef>
                <a:spcPct val="20000"/>
              </a:spcBef>
              <a:buClr>
                <a:srgbClr val="669900"/>
              </a:buClr>
              <a:buFont typeface="Wingdings" charset="2"/>
              <a:buNone/>
              <a:defRPr/>
            </a:pPr>
            <a:r>
              <a:rPr lang="en-US" sz="1600" b="0">
                <a:solidFill>
                  <a:schemeClr val="tx1"/>
                </a:solidFill>
                <a:ea typeface="MS PGothic" pitchFamily="34" charset="-128"/>
                <a:cs typeface="Arial" charset="0"/>
              </a:rPr>
              <a:t>Assets</a:t>
            </a:r>
          </a:p>
        </p:txBody>
      </p:sp>
      <p:sp>
        <p:nvSpPr>
          <p:cNvPr id="54312" name="Freeform 3"/>
          <p:cNvSpPr>
            <a:spLocks noChangeArrowheads="1"/>
          </p:cNvSpPr>
          <p:nvPr/>
        </p:nvSpPr>
        <p:spPr bwMode="auto">
          <a:xfrm rot="10800000">
            <a:off x="7620000" y="1524000"/>
            <a:ext cx="304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
        <p:nvSpPr>
          <p:cNvPr id="54313" name="Freeform 3"/>
          <p:cNvSpPr>
            <a:spLocks noChangeArrowheads="1"/>
          </p:cNvSpPr>
          <p:nvPr/>
        </p:nvSpPr>
        <p:spPr bwMode="auto">
          <a:xfrm rot="10800000">
            <a:off x="7620000" y="2563813"/>
            <a:ext cx="304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
        <p:nvSpPr>
          <p:cNvPr id="54314" name="Freeform 3"/>
          <p:cNvSpPr>
            <a:spLocks noChangeArrowheads="1"/>
          </p:cNvSpPr>
          <p:nvPr/>
        </p:nvSpPr>
        <p:spPr bwMode="auto">
          <a:xfrm rot="10800000">
            <a:off x="7600950" y="3581400"/>
            <a:ext cx="304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
        <p:nvSpPr>
          <p:cNvPr id="54315" name="Freeform 3"/>
          <p:cNvSpPr>
            <a:spLocks noChangeArrowheads="1"/>
          </p:cNvSpPr>
          <p:nvPr/>
        </p:nvSpPr>
        <p:spPr bwMode="auto">
          <a:xfrm rot="10800000">
            <a:off x="7620000" y="5262563"/>
            <a:ext cx="304800" cy="30480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
        <p:nvSpPr>
          <p:cNvPr id="54316" name="Freeform 3"/>
          <p:cNvSpPr>
            <a:spLocks noChangeArrowheads="1"/>
          </p:cNvSpPr>
          <p:nvPr/>
        </p:nvSpPr>
        <p:spPr bwMode="auto">
          <a:xfrm rot="10800000">
            <a:off x="7620000" y="5988050"/>
            <a:ext cx="304800" cy="22225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
        <p:nvSpPr>
          <p:cNvPr id="54317" name="Freeform 6"/>
          <p:cNvSpPr>
            <a:spLocks noChangeArrowheads="1"/>
          </p:cNvSpPr>
          <p:nvPr/>
        </p:nvSpPr>
        <p:spPr bwMode="auto">
          <a:xfrm>
            <a:off x="1524000" y="4564063"/>
            <a:ext cx="685800" cy="198437"/>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318" name="AutoShape 10"/>
          <p:cNvSpPr>
            <a:spLocks noChangeArrowheads="1"/>
          </p:cNvSpPr>
          <p:nvPr/>
        </p:nvSpPr>
        <p:spPr bwMode="auto">
          <a:xfrm>
            <a:off x="228600" y="4457700"/>
            <a:ext cx="1600200" cy="647700"/>
          </a:xfrm>
          <a:prstGeom prst="roundRect">
            <a:avLst>
              <a:gd name="adj" fmla="val 5500"/>
            </a:avLst>
          </a:prstGeom>
          <a:gradFill rotWithShape="1">
            <a:gsLst>
              <a:gs pos="0">
                <a:srgbClr val="5581C1"/>
              </a:gs>
              <a:gs pos="100000">
                <a:srgbClr val="5581C1"/>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319" name="AutoShape 14"/>
          <p:cNvSpPr>
            <a:spLocks noChangeArrowheads="1"/>
          </p:cNvSpPr>
          <p:nvPr/>
        </p:nvSpPr>
        <p:spPr bwMode="auto">
          <a:xfrm>
            <a:off x="2286000" y="4478338"/>
            <a:ext cx="5334000" cy="55086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wrap="none" anchor="ctr"/>
          <a:lstStyle/>
          <a:p>
            <a:pPr defTabSz="457200">
              <a:lnSpc>
                <a:spcPct val="100000"/>
              </a:lnSpc>
            </a:pPr>
            <a:endParaRPr lang="en-US" sz="2400" b="0">
              <a:solidFill>
                <a:schemeClr val="tx1"/>
              </a:solidFill>
              <a:ea typeface="MS PGothic" charset="0"/>
              <a:cs typeface="MS PGothic" charset="0"/>
            </a:endParaRPr>
          </a:p>
        </p:txBody>
      </p:sp>
      <p:sp>
        <p:nvSpPr>
          <p:cNvPr id="54320" name="Text Box 18"/>
          <p:cNvSpPr txBox="1">
            <a:spLocks noChangeArrowheads="1"/>
          </p:cNvSpPr>
          <p:nvPr/>
        </p:nvSpPr>
        <p:spPr bwMode="auto">
          <a:xfrm>
            <a:off x="304800" y="4549775"/>
            <a:ext cx="1371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20738" eaLnBrk="0" hangingPunct="0">
              <a:defRPr sz="700" b="1">
                <a:solidFill>
                  <a:schemeClr val="hlink"/>
                </a:solidFill>
                <a:latin typeface="Arial" charset="0"/>
                <a:ea typeface="ＭＳ Ｐゴシック" charset="0"/>
                <a:cs typeface="ＭＳ Ｐゴシック" charset="0"/>
              </a:defRPr>
            </a:lvl1pPr>
            <a:lvl2pPr marL="37931725" indent="-37474525" defTabSz="820738"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a:lnSpc>
                <a:spcPct val="100000"/>
              </a:lnSpc>
              <a:spcAft>
                <a:spcPct val="15000"/>
              </a:spcAft>
            </a:pPr>
            <a:r>
              <a:rPr lang="en-US" altLang="ja-JP" sz="1400">
                <a:solidFill>
                  <a:schemeClr val="bg1"/>
                </a:solidFill>
                <a:ea typeface="MS PGothic" charset="0"/>
                <a:cs typeface="MS PGothic" charset="0"/>
              </a:rPr>
              <a:t>Smarter Cities</a:t>
            </a:r>
            <a:endParaRPr lang="en-US" altLang="ja-JP" sz="1400" b="0">
              <a:solidFill>
                <a:schemeClr val="bg1"/>
              </a:solidFill>
              <a:ea typeface="MS PGothic" charset="0"/>
              <a:cs typeface="MS PGothic" charset="0"/>
            </a:endParaRPr>
          </a:p>
        </p:txBody>
      </p:sp>
      <p:sp>
        <p:nvSpPr>
          <p:cNvPr id="54321" name="Text Box 19"/>
          <p:cNvSpPr txBox="1">
            <a:spLocks noChangeArrowheads="1"/>
          </p:cNvSpPr>
          <p:nvPr/>
        </p:nvSpPr>
        <p:spPr bwMode="auto">
          <a:xfrm>
            <a:off x="2371725" y="4457700"/>
            <a:ext cx="5095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defTabSz="457200" eaLnBrk="0" hangingPunct="0">
              <a:defRPr sz="700" b="1">
                <a:solidFill>
                  <a:schemeClr val="hlink"/>
                </a:solidFill>
                <a:latin typeface="Arial" charset="0"/>
                <a:ea typeface="ＭＳ Ｐゴシック" charset="0"/>
                <a:cs typeface="ＭＳ Ｐゴシック" charset="0"/>
              </a:defRPr>
            </a:lvl1pPr>
            <a:lvl2pPr marL="37931725" indent="-37474525" defTabSz="457200"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lnSpc>
                <a:spcPct val="100000"/>
              </a:lnSpc>
              <a:buFont typeface="Wingdings" charset="0"/>
              <a:buChar char="§"/>
            </a:pPr>
            <a:r>
              <a:rPr lang="en-US" sz="1000" b="0">
                <a:solidFill>
                  <a:srgbClr val="000000"/>
                </a:solidFill>
                <a:ea typeface="MS PGothic" charset="0"/>
                <a:cs typeface="MS PGothic" charset="0"/>
              </a:rPr>
              <a:t>Smart Cities Kit</a:t>
            </a:r>
          </a:p>
          <a:p>
            <a:pPr eaLnBrk="1" hangingPunct="1">
              <a:lnSpc>
                <a:spcPct val="100000"/>
              </a:lnSpc>
              <a:buFont typeface="Wingdings" charset="0"/>
              <a:buChar char="§"/>
            </a:pPr>
            <a:r>
              <a:rPr lang="en-US" sz="1000" b="0">
                <a:solidFill>
                  <a:srgbClr val="000000"/>
                </a:solidFill>
                <a:ea typeface="MS PGothic" charset="0"/>
                <a:cs typeface="MS PGothic" charset="0"/>
              </a:rPr>
              <a:t>Situational Command and Control Dashboard</a:t>
            </a:r>
          </a:p>
        </p:txBody>
      </p:sp>
      <p:sp>
        <p:nvSpPr>
          <p:cNvPr id="54322" name="AutoShape 11"/>
          <p:cNvSpPr>
            <a:spLocks noChangeArrowheads="1"/>
          </p:cNvSpPr>
          <p:nvPr/>
        </p:nvSpPr>
        <p:spPr bwMode="auto">
          <a:xfrm>
            <a:off x="7848600" y="4456113"/>
            <a:ext cx="1295400" cy="569912"/>
          </a:xfrm>
          <a:prstGeom prst="roundRect">
            <a:avLst>
              <a:gd name="adj" fmla="val 5500"/>
            </a:avLst>
          </a:prstGeom>
          <a:gradFill rotWithShape="1">
            <a:gsLst>
              <a:gs pos="0">
                <a:srgbClr val="B2B2B2">
                  <a:alpha val="28000"/>
                </a:srgbClr>
              </a:gs>
              <a:gs pos="100000">
                <a:srgbClr val="B2B2B2"/>
              </a:gs>
            </a:gsLst>
            <a:lin ang="2700000" scaled="1"/>
          </a:gradFill>
          <a:ln w="38100">
            <a:solidFill>
              <a:schemeClr val="bg1"/>
            </a:solidFill>
            <a:round/>
            <a:headEnd/>
            <a:tailEnd/>
          </a:ln>
        </p:spPr>
        <p:txBody>
          <a:bodyPr anchor="ctr"/>
          <a:lstStyle/>
          <a:p>
            <a:pPr defTabSz="457200">
              <a:lnSpc>
                <a:spcPct val="100000"/>
              </a:lnSpc>
              <a:spcBef>
                <a:spcPct val="50000"/>
              </a:spcBef>
            </a:pPr>
            <a:r>
              <a:rPr lang="en-US" sz="1000">
                <a:solidFill>
                  <a:srgbClr val="3333FF"/>
                </a:solidFill>
                <a:ea typeface="MS PGothic" charset="0"/>
              </a:rPr>
              <a:t>DOP, </a:t>
            </a:r>
            <a:endParaRPr lang="en-US" sz="1000">
              <a:solidFill>
                <a:schemeClr val="tx1"/>
              </a:solidFill>
              <a:ea typeface="MS PGothic" charset="0"/>
            </a:endParaRPr>
          </a:p>
        </p:txBody>
      </p:sp>
      <p:sp>
        <p:nvSpPr>
          <p:cNvPr id="54323" name="Freeform 3"/>
          <p:cNvSpPr>
            <a:spLocks noChangeArrowheads="1"/>
          </p:cNvSpPr>
          <p:nvPr/>
        </p:nvSpPr>
        <p:spPr bwMode="auto">
          <a:xfrm rot="10800000">
            <a:off x="7620000" y="4540250"/>
            <a:ext cx="304800" cy="222250"/>
          </a:xfrm>
          <a:custGeom>
            <a:avLst/>
            <a:gdLst>
              <a:gd name="T0" fmla="*/ 2147483647 w 945"/>
              <a:gd name="T1" fmla="*/ 2147483647 h 463"/>
              <a:gd name="T2" fmla="*/ 2147483647 w 945"/>
              <a:gd name="T3" fmla="*/ 2147483647 h 463"/>
              <a:gd name="T4" fmla="*/ 2147483647 w 945"/>
              <a:gd name="T5" fmla="*/ 2147483647 h 463"/>
              <a:gd name="T6" fmla="*/ 0 w 945"/>
              <a:gd name="T7" fmla="*/ 0 h 463"/>
              <a:gd name="T8" fmla="*/ 0 w 945"/>
              <a:gd name="T9" fmla="*/ 2147483647 h 463"/>
              <a:gd name="T10" fmla="*/ 0 60000 65536"/>
              <a:gd name="T11" fmla="*/ 0 60000 65536"/>
              <a:gd name="T12" fmla="*/ 0 60000 65536"/>
              <a:gd name="T13" fmla="*/ 0 60000 65536"/>
              <a:gd name="T14" fmla="*/ 0 60000 65536"/>
              <a:gd name="T15" fmla="*/ 0 w 945"/>
              <a:gd name="T16" fmla="*/ 0 h 463"/>
              <a:gd name="T17" fmla="*/ 945 w 945"/>
              <a:gd name="T18" fmla="*/ 463 h 463"/>
            </a:gdLst>
            <a:ahLst/>
            <a:cxnLst>
              <a:cxn ang="T10">
                <a:pos x="T0" y="T1"/>
              </a:cxn>
              <a:cxn ang="T11">
                <a:pos x="T2" y="T3"/>
              </a:cxn>
              <a:cxn ang="T12">
                <a:pos x="T4" y="T5"/>
              </a:cxn>
              <a:cxn ang="T13">
                <a:pos x="T6" y="T7"/>
              </a:cxn>
              <a:cxn ang="T14">
                <a:pos x="T8" y="T9"/>
              </a:cxn>
            </a:cxnLst>
            <a:rect l="T15" t="T16" r="T17" b="T18"/>
            <a:pathLst>
              <a:path w="945" h="463">
                <a:moveTo>
                  <a:pt x="709" y="463"/>
                </a:moveTo>
                <a:lnTo>
                  <a:pt x="945" y="240"/>
                </a:lnTo>
                <a:lnTo>
                  <a:pt x="705" y="1"/>
                </a:lnTo>
                <a:lnTo>
                  <a:pt x="0" y="0"/>
                </a:lnTo>
                <a:lnTo>
                  <a:pt x="0" y="463"/>
                </a:lnTo>
                <a:close/>
              </a:path>
            </a:pathLst>
          </a:custGeom>
          <a:gradFill rotWithShape="1">
            <a:gsLst>
              <a:gs pos="0">
                <a:srgbClr val="5581C1"/>
              </a:gs>
              <a:gs pos="100000">
                <a:srgbClr val="5581C1"/>
              </a:gs>
            </a:gsLst>
            <a:lin ang="2700000" scaled="1"/>
          </a:gradFill>
          <a:ln w="38100">
            <a:solidFill>
              <a:schemeClr val="bg1"/>
            </a:solidFill>
            <a:round/>
            <a:headEnd/>
            <a:tailEnd/>
          </a:ln>
        </p:spPr>
        <p:txBody>
          <a:bodyPr rot="10800000" wrap="none" anchor="ctr"/>
          <a:lstStyle/>
          <a:p>
            <a:pPr defTabSz="457200">
              <a:lnSpc>
                <a:spcPct val="100000"/>
              </a:lnSpc>
            </a:pPr>
            <a:endParaRPr lang="en-US" sz="2400" b="0">
              <a:solidFill>
                <a:schemeClr val="tx1"/>
              </a:solidFill>
              <a:ea typeface="MS PGothic" charset="0"/>
              <a:cs typeface="MS PGothic" charset="0"/>
            </a:endParaRPr>
          </a:p>
        </p:txBody>
      </p:sp>
    </p:spTree>
    <p:extLst>
      <p:ext uri="{BB962C8B-B14F-4D97-AF65-F5344CB8AC3E}">
        <p14:creationId xmlns:p14="http://schemas.microsoft.com/office/powerpoint/2010/main" val="1765369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4"/>
          <p:cNvSpPr>
            <a:spLocks noGrp="1"/>
          </p:cNvSpPr>
          <p:nvPr>
            <p:ph type="sldNum" sz="quarter" idx="4294967295"/>
          </p:nvPr>
        </p:nvSpPr>
        <p:spPr>
          <a:xfrm>
            <a:off x="182563" y="6537325"/>
            <a:ext cx="366712"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b="1">
                <a:solidFill>
                  <a:schemeClr val="hlink"/>
                </a:solidFill>
                <a:latin typeface="Arial" charset="0"/>
                <a:ea typeface="ＭＳ Ｐゴシック" charset="0"/>
                <a:cs typeface="ＭＳ Ｐゴシック" charset="0"/>
              </a:defRPr>
            </a:lvl1pPr>
            <a:lvl2pPr marL="37931725" indent="-37474525" eaLnBrk="0" hangingPunct="0">
              <a:defRPr sz="700" b="1">
                <a:solidFill>
                  <a:schemeClr val="hlink"/>
                </a:solidFill>
                <a:latin typeface="Arial" charset="0"/>
                <a:ea typeface="ＭＳ Ｐゴシック" charset="0"/>
              </a:defRPr>
            </a:lvl2pPr>
            <a:lvl3pPr eaLnBrk="0" hangingPunct="0">
              <a:defRPr sz="700" b="1">
                <a:solidFill>
                  <a:schemeClr val="hlink"/>
                </a:solidFill>
                <a:latin typeface="Arial" charset="0"/>
                <a:ea typeface="ＭＳ Ｐゴシック" charset="0"/>
              </a:defRPr>
            </a:lvl3pPr>
            <a:lvl4pPr eaLnBrk="0" hangingPunct="0">
              <a:defRPr sz="700" b="1">
                <a:solidFill>
                  <a:schemeClr val="hlink"/>
                </a:solidFill>
                <a:latin typeface="Arial" charset="0"/>
                <a:ea typeface="ＭＳ Ｐゴシック" charset="0"/>
              </a:defRPr>
            </a:lvl4pPr>
            <a:lvl5pPr eaLnBrk="0" hangingPunct="0">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defRPr sz="700" b="1">
                <a:solidFill>
                  <a:schemeClr val="hlink"/>
                </a:solidFill>
                <a:latin typeface="Arial" charset="0"/>
                <a:ea typeface="ＭＳ Ｐゴシック" charset="0"/>
              </a:defRPr>
            </a:lvl9pPr>
          </a:lstStyle>
          <a:p>
            <a:pPr eaLnBrk="1" hangingPunct="1"/>
            <a:fld id="{992C2396-DD0E-0A47-A4E7-A37421380FBD}" type="slidenum">
              <a:rPr lang="en-US" sz="800" b="0">
                <a:solidFill>
                  <a:schemeClr val="tx1"/>
                </a:solidFill>
                <a:cs typeface="Arial" charset="0"/>
              </a:rPr>
              <a:pPr eaLnBrk="1" hangingPunct="1"/>
              <a:t>31</a:t>
            </a:fld>
            <a:endParaRPr lang="en-US" sz="800" b="0">
              <a:solidFill>
                <a:schemeClr val="tx1"/>
              </a:solidFill>
              <a:cs typeface="Arial" charset="0"/>
            </a:endParaRPr>
          </a:p>
        </p:txBody>
      </p:sp>
      <p:sp>
        <p:nvSpPr>
          <p:cNvPr id="58371" name="Rectangle 2"/>
          <p:cNvSpPr>
            <a:spLocks noGrp="1" noChangeArrowheads="1"/>
          </p:cNvSpPr>
          <p:nvPr>
            <p:ph type="title"/>
          </p:nvPr>
        </p:nvSpPr>
        <p:spPr>
          <a:xfrm>
            <a:off x="0" y="606425"/>
            <a:ext cx="8245475" cy="495300"/>
          </a:xfrm>
        </p:spPr>
        <p:txBody>
          <a:bodyPr lIns="91530" tIns="45765" rIns="91530" bIns="45765"/>
          <a:lstStyle/>
          <a:p>
            <a:pPr marL="292100" defTabSz="457200" eaLnBrk="1" hangingPunct="1">
              <a:tabLst>
                <a:tab pos="0" algn="l"/>
                <a:tab pos="457200" algn="l"/>
                <a:tab pos="6350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Family Plan Positioning</a:t>
            </a:r>
          </a:p>
        </p:txBody>
      </p:sp>
      <p:sp>
        <p:nvSpPr>
          <p:cNvPr id="58372" name="Text Box 3"/>
          <p:cNvSpPr txBox="1">
            <a:spLocks noChangeArrowheads="1"/>
          </p:cNvSpPr>
          <p:nvPr/>
        </p:nvSpPr>
        <p:spPr bwMode="auto">
          <a:xfrm>
            <a:off x="76200" y="1716088"/>
            <a:ext cx="4362450" cy="4765675"/>
          </a:xfrm>
          <a:prstGeom prst="rect">
            <a:avLst/>
          </a:prstGeom>
          <a:noFill/>
          <a:ln w="1872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412750" eaLnBrk="0" hangingPunct="0">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cs typeface="ＭＳ Ｐゴシック" charset="0"/>
              </a:defRPr>
            </a:lvl1pPr>
            <a:lvl2pPr marL="228600" indent="-7938" defTabSz="412750" eaLnBrk="0" hangingPunct="0">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2pPr>
            <a:lvl3pPr eaLnBrk="0" hangingPunct="0">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3pPr>
            <a:lvl4pPr eaLnBrk="0" hangingPunct="0">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4pPr>
            <a:lvl5pPr eaLnBrk="0" hangingPunct="0">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223838" algn="l"/>
                <a:tab pos="1290638" algn="l"/>
                <a:tab pos="2116138" algn="l"/>
                <a:tab pos="2940050" algn="l"/>
                <a:tab pos="3763963" algn="l"/>
                <a:tab pos="4589463" algn="l"/>
                <a:tab pos="5413375" algn="l"/>
                <a:tab pos="6237288" algn="l"/>
                <a:tab pos="7061200" algn="l"/>
                <a:tab pos="7886700" algn="l"/>
                <a:tab pos="8710613" algn="l"/>
                <a:tab pos="9534525" algn="l"/>
              </a:tabLst>
              <a:defRPr sz="700" b="1">
                <a:solidFill>
                  <a:schemeClr val="hlink"/>
                </a:solidFill>
                <a:latin typeface="Arial" charset="0"/>
                <a:ea typeface="ＭＳ Ｐゴシック" charset="0"/>
              </a:defRPr>
            </a:lvl9pPr>
          </a:lstStyle>
          <a:p>
            <a:pPr eaLnBrk="1" hangingPunct="1">
              <a:lnSpc>
                <a:spcPct val="100000"/>
              </a:lnSpc>
              <a:buClr>
                <a:srgbClr val="FF0000"/>
              </a:buClr>
              <a:buSzPct val="100000"/>
              <a:buFont typeface="Times New Roman" charset="0"/>
              <a:buChar char="•"/>
            </a:pPr>
            <a:r>
              <a:rPr lang="en-GB" sz="1200">
                <a:solidFill>
                  <a:srgbClr val="000000"/>
                </a:solidFill>
                <a:ea typeface="Arial Unicode MS" charset="0"/>
              </a:rPr>
              <a:t>Smarter Public Safety:</a:t>
            </a:r>
          </a:p>
          <a:p>
            <a:pPr lvl="1" eaLnBrk="1" hangingPunct="1">
              <a:lnSpc>
                <a:spcPct val="100000"/>
              </a:lnSpc>
              <a:buClr>
                <a:srgbClr val="FF0000"/>
              </a:buClr>
              <a:buSzPct val="100000"/>
              <a:buFont typeface="Times New Roman" charset="0"/>
              <a:buChar char="•"/>
            </a:pPr>
            <a:r>
              <a:rPr lang="en-US" sz="1200" b="0">
                <a:solidFill>
                  <a:srgbClr val="000000"/>
                </a:solidFill>
                <a:ea typeface="Arial Unicode MS" charset="0"/>
              </a:rPr>
              <a:t>Large reference installation, City of Chicago OEMC, NYPD</a:t>
            </a:r>
          </a:p>
          <a:p>
            <a:pPr lvl="1" eaLnBrk="1" hangingPunct="1">
              <a:lnSpc>
                <a:spcPct val="100000"/>
              </a:lnSpc>
              <a:buClr>
                <a:srgbClr val="FF0000"/>
              </a:buClr>
              <a:buSzPct val="100000"/>
              <a:buFont typeface="Times New Roman" charset="0"/>
              <a:buChar char="•"/>
            </a:pPr>
            <a:r>
              <a:rPr lang="en-US" sz="1200" b="0">
                <a:solidFill>
                  <a:srgbClr val="000000"/>
                </a:solidFill>
                <a:ea typeface="Arial Unicode MS" charset="0"/>
              </a:rPr>
              <a:t>Rapid access video search and compound query capabilities</a:t>
            </a:r>
            <a:endParaRPr lang="en-US" sz="1200" b="0">
              <a:solidFill>
                <a:schemeClr val="tx1"/>
              </a:solidFill>
              <a:ea typeface="Arial Unicode MS" charset="0"/>
            </a:endParaRPr>
          </a:p>
          <a:p>
            <a:pPr lvl="1" eaLnBrk="1" hangingPunct="1">
              <a:lnSpc>
                <a:spcPct val="100000"/>
              </a:lnSpc>
              <a:buClr>
                <a:srgbClr val="FF0000"/>
              </a:buClr>
              <a:buSzPct val="100000"/>
              <a:buFont typeface="Times New Roman" charset="0"/>
              <a:buChar char="•"/>
            </a:pPr>
            <a:r>
              <a:rPr lang="en-US" sz="1200" b="0">
                <a:solidFill>
                  <a:schemeClr val="tx1"/>
                </a:solidFill>
                <a:ea typeface="Arial Unicode MS" charset="0"/>
              </a:rPr>
              <a:t>Applicable to a</a:t>
            </a:r>
            <a:r>
              <a:rPr lang="en-US" sz="1200" b="0">
                <a:solidFill>
                  <a:srgbClr val="000000"/>
                </a:solidFill>
                <a:ea typeface="Arial Unicode MS" charset="0"/>
              </a:rPr>
              <a:t>irports, train stations and seaports to aid in detecting abandoned objects, intrusion prevention, facial recognition, and behavioral analysis </a:t>
            </a:r>
          </a:p>
          <a:p>
            <a:pPr lvl="1" eaLnBrk="1" hangingPunct="1">
              <a:lnSpc>
                <a:spcPct val="100000"/>
              </a:lnSpc>
              <a:buClr>
                <a:srgbClr val="FF0000"/>
              </a:buClr>
              <a:buSzPct val="100000"/>
              <a:buFont typeface="Times New Roman" charset="0"/>
              <a:buChar char="•"/>
            </a:pPr>
            <a:endParaRPr lang="en-US" sz="1200" b="0">
              <a:solidFill>
                <a:srgbClr val="000000"/>
              </a:solidFill>
              <a:ea typeface="Arial Unicode MS" charset="0"/>
            </a:endParaRPr>
          </a:p>
          <a:p>
            <a:pPr eaLnBrk="1" hangingPunct="1">
              <a:lnSpc>
                <a:spcPct val="100000"/>
              </a:lnSpc>
              <a:buClr>
                <a:srgbClr val="FF0000"/>
              </a:buClr>
              <a:buSzPct val="100000"/>
              <a:buFont typeface="Times New Roman" charset="0"/>
              <a:buChar char="•"/>
            </a:pPr>
            <a:r>
              <a:rPr lang="en-GB" sz="1200">
                <a:solidFill>
                  <a:srgbClr val="000000"/>
                </a:solidFill>
                <a:ea typeface="Arial Unicode MS" charset="0"/>
              </a:rPr>
              <a:t>Smarter Metropolitan &amp; Highway Transportation</a:t>
            </a:r>
            <a:r>
              <a:rPr lang="en-GB" sz="1200" b="0">
                <a:solidFill>
                  <a:srgbClr val="000000"/>
                </a:solidFill>
                <a:ea typeface="Arial Unicode MS" charset="0"/>
              </a:rPr>
              <a:t>: </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Highly accurate prediction capability (patent pending technology)</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Engineered for metropolitan areas</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Traffic flow simulation when sensor data is limited</a:t>
            </a:r>
          </a:p>
          <a:p>
            <a:pPr eaLnBrk="1" hangingPunct="1">
              <a:lnSpc>
                <a:spcPct val="100000"/>
              </a:lnSpc>
              <a:buClr>
                <a:srgbClr val="FF0000"/>
              </a:buClr>
              <a:buSzPct val="100000"/>
              <a:buFont typeface="Times New Roman" charset="0"/>
              <a:buChar char="•"/>
            </a:pPr>
            <a:endParaRPr lang="en-GB" sz="1200" b="0">
              <a:solidFill>
                <a:srgbClr val="000000"/>
              </a:solidFill>
              <a:ea typeface="Arial Unicode MS" charset="0"/>
            </a:endParaRPr>
          </a:p>
          <a:p>
            <a:pPr eaLnBrk="1" hangingPunct="1">
              <a:lnSpc>
                <a:spcPct val="100000"/>
              </a:lnSpc>
              <a:buClr>
                <a:srgbClr val="FF0000"/>
              </a:buClr>
              <a:buSzPct val="100000"/>
              <a:buFont typeface="Times New Roman" charset="0"/>
              <a:buChar char="•"/>
            </a:pPr>
            <a:r>
              <a:rPr lang="en-GB" sz="1200">
                <a:solidFill>
                  <a:srgbClr val="000000"/>
                </a:solidFill>
                <a:ea typeface="Arial Unicode MS" charset="0"/>
              </a:rPr>
              <a:t>Smarter Water &amp; Grid Management:</a:t>
            </a:r>
            <a:r>
              <a:rPr lang="en-GB" sz="1200" b="0">
                <a:solidFill>
                  <a:srgbClr val="000000"/>
                </a:solidFill>
                <a:ea typeface="Arial Unicode MS" charset="0"/>
              </a:rPr>
              <a:t> </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Delivers insight and decision making capability through analytics and alerting</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Reduces reactive maintenance</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Improves field service operations</a:t>
            </a:r>
          </a:p>
          <a:p>
            <a:pPr eaLnBrk="1" hangingPunct="1">
              <a:lnSpc>
                <a:spcPct val="100000"/>
              </a:lnSpc>
              <a:buClr>
                <a:srgbClr val="FF0000"/>
              </a:buClr>
              <a:buSzPct val="100000"/>
              <a:buFont typeface="Times New Roman" charset="0"/>
              <a:buChar char="•"/>
            </a:pPr>
            <a:endParaRPr lang="en-GB" sz="1200" b="0">
              <a:solidFill>
                <a:srgbClr val="000000"/>
              </a:solidFill>
              <a:ea typeface="Arial Unicode MS" charset="0"/>
            </a:endParaRPr>
          </a:p>
          <a:p>
            <a:pPr eaLnBrk="1" hangingPunct="1">
              <a:lnSpc>
                <a:spcPct val="100000"/>
              </a:lnSpc>
              <a:buClr>
                <a:srgbClr val="FF0000"/>
              </a:buClr>
              <a:buSzPct val="100000"/>
              <a:buFont typeface="Times New Roman" charset="0"/>
              <a:buChar char="•"/>
            </a:pPr>
            <a:r>
              <a:rPr lang="en-GB" sz="1200">
                <a:solidFill>
                  <a:srgbClr val="000000"/>
                </a:solidFill>
                <a:ea typeface="Arial Unicode MS" charset="0"/>
              </a:rPr>
              <a:t>Smarter Buildings Management: </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IBM has a facilities Management marketplace position</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Integrated real time facilities energy and buildings management</a:t>
            </a:r>
          </a:p>
          <a:p>
            <a:pPr lvl="1"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Global alliance with BAS vendor JCI, and partnerships with Siemens and Schneider</a:t>
            </a:r>
          </a:p>
        </p:txBody>
      </p:sp>
      <p:sp>
        <p:nvSpPr>
          <p:cNvPr id="58373" name="Text Box 4"/>
          <p:cNvSpPr txBox="1">
            <a:spLocks noChangeArrowheads="1"/>
          </p:cNvSpPr>
          <p:nvPr/>
        </p:nvSpPr>
        <p:spPr bwMode="auto">
          <a:xfrm>
            <a:off x="146050" y="1303338"/>
            <a:ext cx="39687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cs typeface="ＭＳ Ｐゴシック" charset="0"/>
              </a:defRPr>
            </a:lvl1pPr>
            <a:lvl2pPr marL="37931725" indent="-37474525"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2pPr>
            <a:lvl3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3pPr>
            <a:lvl4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4pPr>
            <a:lvl5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9pPr>
          </a:lstStyle>
          <a:p>
            <a:pPr eaLnBrk="1" hangingPunct="1">
              <a:lnSpc>
                <a:spcPct val="100000"/>
              </a:lnSpc>
              <a:buClr>
                <a:srgbClr val="FF0000"/>
              </a:buClr>
              <a:buSzPct val="100000"/>
              <a:buFont typeface="Times New Roman" charset="0"/>
              <a:buNone/>
            </a:pPr>
            <a:r>
              <a:rPr lang="en-GB" sz="1700">
                <a:solidFill>
                  <a:srgbClr val="0000FF"/>
                </a:solidFill>
                <a:cs typeface="Arial Unicode MS" charset="0"/>
              </a:rPr>
              <a:t>Top 10 Competitive Strengths</a:t>
            </a:r>
          </a:p>
        </p:txBody>
      </p:sp>
      <p:sp>
        <p:nvSpPr>
          <p:cNvPr id="58374" name="Text Box 5"/>
          <p:cNvSpPr txBox="1">
            <a:spLocks noChangeArrowheads="1"/>
          </p:cNvSpPr>
          <p:nvPr/>
        </p:nvSpPr>
        <p:spPr bwMode="auto">
          <a:xfrm>
            <a:off x="4641850" y="1330325"/>
            <a:ext cx="38973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cs typeface="ＭＳ Ｐゴシック" charset="0"/>
              </a:defRPr>
            </a:lvl1pPr>
            <a:lvl2pPr marL="37931725" indent="-37474525"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2pPr>
            <a:lvl3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3pPr>
            <a:lvl4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4pPr>
            <a:lvl5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9pPr>
          </a:lstStyle>
          <a:p>
            <a:pPr eaLnBrk="1" hangingPunct="1">
              <a:lnSpc>
                <a:spcPct val="100000"/>
              </a:lnSpc>
              <a:buClr>
                <a:srgbClr val="FF0000"/>
              </a:buClr>
              <a:buSzPct val="100000"/>
              <a:buFont typeface="Times New Roman" charset="0"/>
              <a:buNone/>
            </a:pPr>
            <a:r>
              <a:rPr lang="en-GB" sz="1700">
                <a:solidFill>
                  <a:srgbClr val="0000FF"/>
                </a:solidFill>
                <a:cs typeface="Arial Unicode MS" charset="0"/>
              </a:rPr>
              <a:t>Top 3-5 Marketplace Opportunities</a:t>
            </a:r>
          </a:p>
        </p:txBody>
      </p:sp>
      <p:sp>
        <p:nvSpPr>
          <p:cNvPr id="58375" name="Text Box 6"/>
          <p:cNvSpPr txBox="1">
            <a:spLocks noChangeArrowheads="1"/>
          </p:cNvSpPr>
          <p:nvPr/>
        </p:nvSpPr>
        <p:spPr bwMode="auto">
          <a:xfrm>
            <a:off x="4572000" y="1739900"/>
            <a:ext cx="4106863" cy="1114425"/>
          </a:xfrm>
          <a:prstGeom prst="rect">
            <a:avLst/>
          </a:prstGeom>
          <a:noFill/>
          <a:ln w="1872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266700" indent="-266700"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cs typeface="ＭＳ Ｐゴシック" charset="0"/>
              </a:defRPr>
            </a:lvl1pPr>
            <a:lvl2pPr marL="37931725" indent="-37474525"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2pPr>
            <a:lvl3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3pPr>
            <a:lvl4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4pPr>
            <a:lvl5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9pPr>
          </a:lstStyle>
          <a:p>
            <a:pPr eaLnBrk="1" hangingPunct="1">
              <a:lnSpc>
                <a:spcPct val="100000"/>
              </a:lnSpc>
              <a:buClr>
                <a:srgbClr val="FF0000"/>
              </a:buClr>
              <a:buSzPct val="100000"/>
              <a:buFont typeface="Times New Roman" charset="0"/>
              <a:buChar char="•"/>
            </a:pPr>
            <a:r>
              <a:rPr lang="en-GB" sz="1200" b="0">
                <a:solidFill>
                  <a:srgbClr val="000000"/>
                </a:solidFill>
                <a:ea typeface="MS PGothic" charset="0"/>
              </a:rPr>
              <a:t>Improve video monitoring and surveillance to reduce crime, improve compliance</a:t>
            </a:r>
            <a:r>
              <a:rPr lang="en-GB" sz="1000" b="0">
                <a:solidFill>
                  <a:srgbClr val="000000"/>
                </a:solidFill>
                <a:ea typeface="MS PGothic" charset="0"/>
              </a:rPr>
              <a:t> - </a:t>
            </a:r>
            <a:r>
              <a:rPr lang="en-GB" sz="1200" b="0">
                <a:solidFill>
                  <a:srgbClr val="000000"/>
                </a:solidFill>
                <a:ea typeface="MS PGothic" charset="0"/>
              </a:rPr>
              <a:t>Addressed</a:t>
            </a:r>
            <a:endParaRPr lang="en-GB" sz="1200" b="0">
              <a:solidFill>
                <a:schemeClr val="tx1"/>
              </a:solidFill>
              <a:ea typeface="MS PGothic" charset="0"/>
            </a:endParaRPr>
          </a:p>
          <a:p>
            <a:pPr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Reduce Traffic Congestion – Addressed </a:t>
            </a:r>
          </a:p>
          <a:p>
            <a:pPr eaLnBrk="1" hangingPunct="1">
              <a:lnSpc>
                <a:spcPct val="100000"/>
              </a:lnSpc>
              <a:buClr>
                <a:srgbClr val="FF0000"/>
              </a:buClr>
              <a:buSzPct val="100000"/>
              <a:buFont typeface="Times New Roman" charset="0"/>
              <a:buChar char="•"/>
            </a:pPr>
            <a:r>
              <a:rPr lang="en-GB" sz="1200" b="0">
                <a:solidFill>
                  <a:srgbClr val="000000"/>
                </a:solidFill>
                <a:ea typeface="Arial Unicode MS" charset="0"/>
              </a:rPr>
              <a:t>Improve Building Energy Efficiency – Addressed</a:t>
            </a:r>
          </a:p>
          <a:p>
            <a:pPr eaLnBrk="1" hangingPunct="1">
              <a:lnSpc>
                <a:spcPct val="100000"/>
              </a:lnSpc>
              <a:buClr>
                <a:srgbClr val="FF0000"/>
              </a:buClr>
              <a:buSzPct val="100000"/>
              <a:buFont typeface="Times New Roman" charset="0"/>
              <a:buChar char="•"/>
            </a:pPr>
            <a:r>
              <a:rPr lang="en-GB" sz="1200" b="0">
                <a:solidFill>
                  <a:srgbClr val="000000"/>
                </a:solidFill>
                <a:ea typeface="MS PGothic" charset="0"/>
              </a:rPr>
              <a:t>Improve asset availability and maintenance operation - Addressed</a:t>
            </a:r>
          </a:p>
        </p:txBody>
      </p:sp>
      <p:sp>
        <p:nvSpPr>
          <p:cNvPr id="58376" name="Text Box 7"/>
          <p:cNvSpPr txBox="1">
            <a:spLocks noChangeArrowheads="1"/>
          </p:cNvSpPr>
          <p:nvPr/>
        </p:nvSpPr>
        <p:spPr bwMode="auto">
          <a:xfrm>
            <a:off x="4565650" y="4343400"/>
            <a:ext cx="4502150" cy="2092325"/>
          </a:xfrm>
          <a:prstGeom prst="rect">
            <a:avLst/>
          </a:prstGeom>
          <a:noFill/>
          <a:ln w="1872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marL="177800" indent="-152400" defTabSz="412750" eaLnBrk="0" hangingPunct="0">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cs typeface="ＭＳ Ｐゴシック" charset="0"/>
              </a:defRPr>
            </a:lvl1pPr>
            <a:lvl2pPr marL="37931725" indent="-37474525" defTabSz="412750" eaLnBrk="0" hangingPunct="0">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2pPr>
            <a:lvl3pPr eaLnBrk="0" hangingPunct="0">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3pPr>
            <a:lvl4pPr eaLnBrk="0" hangingPunct="0">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4pPr>
            <a:lvl5pPr eaLnBrk="0" hangingPunct="0">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63500" algn="l"/>
                <a:tab pos="890588" algn="l"/>
                <a:tab pos="1714500" algn="l"/>
                <a:tab pos="2538413" algn="l"/>
                <a:tab pos="3363913" algn="l"/>
                <a:tab pos="4187825" algn="l"/>
                <a:tab pos="5011738" algn="l"/>
                <a:tab pos="5837238" algn="l"/>
                <a:tab pos="6661150" algn="l"/>
                <a:tab pos="7485063" algn="l"/>
                <a:tab pos="8310563" algn="l"/>
                <a:tab pos="9134475" algn="l"/>
              </a:tabLst>
              <a:defRPr sz="700" b="1">
                <a:solidFill>
                  <a:schemeClr val="hlink"/>
                </a:solidFill>
                <a:latin typeface="Arial" charset="0"/>
                <a:ea typeface="ＭＳ Ｐゴシック" charset="0"/>
              </a:defRPr>
            </a:lvl9pPr>
          </a:lstStyle>
          <a:p>
            <a:pPr eaLnBrk="1" hangingPunct="1">
              <a:lnSpc>
                <a:spcPct val="84000"/>
              </a:lnSpc>
              <a:spcBef>
                <a:spcPct val="20000"/>
              </a:spcBef>
              <a:buClr>
                <a:srgbClr val="669900"/>
              </a:buClr>
              <a:buFont typeface="Wingdings" charset="0"/>
              <a:buChar char="§"/>
            </a:pPr>
            <a:endParaRPr lang="en-GB" sz="1000" b="0">
              <a:solidFill>
                <a:srgbClr val="000000"/>
              </a:solidFill>
              <a:ea typeface="MS PGothic" charset="0"/>
            </a:endParaRPr>
          </a:p>
          <a:p>
            <a:pPr eaLnBrk="1" hangingPunct="1">
              <a:lnSpc>
                <a:spcPct val="84000"/>
              </a:lnSpc>
              <a:spcBef>
                <a:spcPct val="20000"/>
              </a:spcBef>
              <a:buClr>
                <a:srgbClr val="FF0000"/>
              </a:buClr>
              <a:buFontTx/>
              <a:buChar char="•"/>
            </a:pPr>
            <a:r>
              <a:rPr lang="en-US" sz="1200" b="0">
                <a:solidFill>
                  <a:srgbClr val="000000"/>
                </a:solidFill>
                <a:ea typeface="MS PGothic" charset="0"/>
              </a:rPr>
              <a:t>View and monitor activities to prevent crime and even predict possible events by recognizing and analyzing certain patterns and data in real time.</a:t>
            </a:r>
          </a:p>
          <a:p>
            <a:pPr eaLnBrk="1" hangingPunct="1">
              <a:lnSpc>
                <a:spcPct val="84000"/>
              </a:lnSpc>
              <a:spcBef>
                <a:spcPct val="20000"/>
              </a:spcBef>
              <a:buClr>
                <a:srgbClr val="FF0000"/>
              </a:buClr>
              <a:buFontTx/>
              <a:buChar char="•"/>
            </a:pPr>
            <a:r>
              <a:rPr lang="en-GB" sz="1200" b="0">
                <a:solidFill>
                  <a:srgbClr val="000000"/>
                </a:solidFill>
                <a:ea typeface="MS PGothic" charset="0"/>
              </a:rPr>
              <a:t>Improved traffic prediction and reduced congestion to improve usage of existing roadways.</a:t>
            </a:r>
            <a:endParaRPr lang="en-US" sz="1200" b="0">
              <a:solidFill>
                <a:srgbClr val="000000"/>
              </a:solidFill>
              <a:ea typeface="MS PGothic" charset="0"/>
            </a:endParaRPr>
          </a:p>
          <a:p>
            <a:pPr eaLnBrk="1" hangingPunct="1">
              <a:lnSpc>
                <a:spcPct val="84000"/>
              </a:lnSpc>
              <a:spcBef>
                <a:spcPct val="20000"/>
              </a:spcBef>
              <a:buClr>
                <a:srgbClr val="FF0000"/>
              </a:buClr>
              <a:buFontTx/>
              <a:buChar char="•"/>
            </a:pPr>
            <a:r>
              <a:rPr lang="en-GB" sz="1200" b="0">
                <a:solidFill>
                  <a:srgbClr val="000000"/>
                </a:solidFill>
                <a:ea typeface="MS PGothic" charset="0"/>
              </a:rPr>
              <a:t>Improved utility service reliability and reduce service operation reactive maintenance.</a:t>
            </a:r>
          </a:p>
          <a:p>
            <a:pPr eaLnBrk="1" hangingPunct="1">
              <a:lnSpc>
                <a:spcPct val="84000"/>
              </a:lnSpc>
              <a:spcBef>
                <a:spcPct val="20000"/>
              </a:spcBef>
              <a:buClr>
                <a:srgbClr val="FF0000"/>
              </a:buClr>
              <a:buFontTx/>
              <a:buChar char="•"/>
            </a:pPr>
            <a:r>
              <a:rPr lang="en-GB" sz="1200" b="0">
                <a:solidFill>
                  <a:srgbClr val="000000"/>
                </a:solidFill>
                <a:ea typeface="MS PGothic" charset="0"/>
              </a:rPr>
              <a:t>Reduced utilities maintenance operational expense</a:t>
            </a:r>
          </a:p>
          <a:p>
            <a:pPr eaLnBrk="1" hangingPunct="1">
              <a:lnSpc>
                <a:spcPct val="84000"/>
              </a:lnSpc>
              <a:spcBef>
                <a:spcPct val="20000"/>
              </a:spcBef>
              <a:buClr>
                <a:srgbClr val="FF0000"/>
              </a:buClr>
              <a:buFontTx/>
              <a:buChar char="•"/>
            </a:pPr>
            <a:r>
              <a:rPr lang="en-GB" sz="1200" b="0">
                <a:solidFill>
                  <a:srgbClr val="000000"/>
                </a:solidFill>
                <a:ea typeface="MS PGothic" charset="0"/>
              </a:rPr>
              <a:t>Improved asset management and reduced energy consumption in buildings.</a:t>
            </a:r>
          </a:p>
          <a:p>
            <a:pPr eaLnBrk="1" hangingPunct="1">
              <a:lnSpc>
                <a:spcPct val="84000"/>
              </a:lnSpc>
              <a:spcBef>
                <a:spcPct val="20000"/>
              </a:spcBef>
              <a:buClr>
                <a:srgbClr val="FF0000"/>
              </a:buClr>
              <a:buFontTx/>
              <a:buChar char="•"/>
            </a:pPr>
            <a:endParaRPr lang="en-GB" sz="1400" b="0">
              <a:solidFill>
                <a:srgbClr val="000000"/>
              </a:solidFill>
              <a:ea typeface="Arial Unicode MS" charset="0"/>
            </a:endParaRPr>
          </a:p>
        </p:txBody>
      </p:sp>
      <p:sp>
        <p:nvSpPr>
          <p:cNvPr id="58377" name="Text Box 8"/>
          <p:cNvSpPr txBox="1">
            <a:spLocks noChangeArrowheads="1"/>
          </p:cNvSpPr>
          <p:nvPr/>
        </p:nvSpPr>
        <p:spPr bwMode="auto">
          <a:xfrm>
            <a:off x="4637088" y="3921125"/>
            <a:ext cx="275431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cs typeface="ＭＳ Ｐゴシック" charset="0"/>
              </a:defRPr>
            </a:lvl1pPr>
            <a:lvl2pPr marL="37931725" indent="-37474525" defTabSz="412750"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2pPr>
            <a:lvl3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3pPr>
            <a:lvl4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4pPr>
            <a:lvl5pPr eaLnBrk="0" hangingPunct="0">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5pPr>
            <a:lvl6pPr marL="4572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6pPr>
            <a:lvl7pPr marL="9144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7pPr>
            <a:lvl8pPr marL="13716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8pPr>
            <a:lvl9pPr marL="1828800" eaLnBrk="0" fontAlgn="base" hangingPunct="0">
              <a:lnSpc>
                <a:spcPct val="90000"/>
              </a:lnSpc>
              <a:spcBef>
                <a:spcPct val="0"/>
              </a:spcBef>
              <a:spcAft>
                <a:spcPct val="0"/>
              </a:spcAft>
              <a:tabLst>
                <a:tab pos="0" algn="l"/>
                <a:tab pos="823913" algn="l"/>
                <a:tab pos="1649413" algn="l"/>
                <a:tab pos="2473325" algn="l"/>
                <a:tab pos="3297238" algn="l"/>
                <a:tab pos="4122738" algn="l"/>
                <a:tab pos="4946650" algn="l"/>
                <a:tab pos="5770563" algn="l"/>
                <a:tab pos="6596063" algn="l"/>
                <a:tab pos="7419975" algn="l"/>
                <a:tab pos="8243888" algn="l"/>
                <a:tab pos="9069388" algn="l"/>
              </a:tabLst>
              <a:defRPr sz="700" b="1">
                <a:solidFill>
                  <a:schemeClr val="hlink"/>
                </a:solidFill>
                <a:latin typeface="Arial" charset="0"/>
                <a:ea typeface="ＭＳ Ｐゴシック" charset="0"/>
              </a:defRPr>
            </a:lvl9pPr>
          </a:lstStyle>
          <a:p>
            <a:pPr eaLnBrk="1" hangingPunct="1">
              <a:lnSpc>
                <a:spcPct val="100000"/>
              </a:lnSpc>
              <a:buClr>
                <a:srgbClr val="FF0000"/>
              </a:buClr>
              <a:buSzPct val="100000"/>
              <a:buFont typeface="Times New Roman" charset="0"/>
              <a:buNone/>
            </a:pPr>
            <a:r>
              <a:rPr lang="en-GB" sz="1700">
                <a:solidFill>
                  <a:srgbClr val="0000FF"/>
                </a:solidFill>
                <a:cs typeface="Arial Unicode MS" charset="0"/>
              </a:rPr>
              <a:t>Top 5 Customer Needs</a:t>
            </a:r>
          </a:p>
        </p:txBody>
      </p:sp>
    </p:spTree>
    <p:extLst>
      <p:ext uri="{BB962C8B-B14F-4D97-AF65-F5344CB8AC3E}">
        <p14:creationId xmlns:p14="http://schemas.microsoft.com/office/powerpoint/2010/main" val="6268768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184150" y="1189038"/>
            <a:ext cx="8715375" cy="5135562"/>
            <a:chOff x="116" y="603"/>
            <a:chExt cx="5490" cy="3658"/>
          </a:xfrm>
        </p:grpSpPr>
        <p:grpSp>
          <p:nvGrpSpPr>
            <p:cNvPr id="37904" name="Group 3"/>
            <p:cNvGrpSpPr>
              <a:grpSpLocks/>
            </p:cNvGrpSpPr>
            <p:nvPr/>
          </p:nvGrpSpPr>
          <p:grpSpPr bwMode="auto">
            <a:xfrm>
              <a:off x="152" y="667"/>
              <a:ext cx="5446" cy="3558"/>
              <a:chOff x="152" y="667"/>
              <a:chExt cx="5446" cy="3558"/>
            </a:xfrm>
          </p:grpSpPr>
          <p:sp>
            <p:nvSpPr>
              <p:cNvPr id="37918" name="Rectangle 4"/>
              <p:cNvSpPr>
                <a:spLocks noChangeArrowheads="1"/>
              </p:cNvSpPr>
              <p:nvPr/>
            </p:nvSpPr>
            <p:spPr bwMode="auto">
              <a:xfrm flipH="1">
                <a:off x="158" y="2133"/>
                <a:ext cx="5427" cy="2092"/>
              </a:xfrm>
              <a:prstGeom prst="rect">
                <a:avLst/>
              </a:prstGeom>
              <a:gradFill rotWithShape="1">
                <a:gsLst>
                  <a:gs pos="0">
                    <a:srgbClr val="CCEC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7919" name="Rectangle 5"/>
              <p:cNvSpPr>
                <a:spLocks noChangeArrowheads="1"/>
              </p:cNvSpPr>
              <p:nvPr/>
            </p:nvSpPr>
            <p:spPr bwMode="auto">
              <a:xfrm>
                <a:off x="152" y="667"/>
                <a:ext cx="5427" cy="2092"/>
              </a:xfrm>
              <a:prstGeom prst="rect">
                <a:avLst/>
              </a:prstGeom>
              <a:gradFill rotWithShape="1">
                <a:gsLst>
                  <a:gs pos="0">
                    <a:schemeClr val="bg1"/>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7920" name="Freeform 6"/>
              <p:cNvSpPr>
                <a:spLocks/>
              </p:cNvSpPr>
              <p:nvPr/>
            </p:nvSpPr>
            <p:spPr bwMode="auto">
              <a:xfrm>
                <a:off x="152" y="1758"/>
                <a:ext cx="5446" cy="1910"/>
              </a:xfrm>
              <a:custGeom>
                <a:avLst/>
                <a:gdLst>
                  <a:gd name="T0" fmla="*/ 0 w 5446"/>
                  <a:gd name="T1" fmla="*/ 971 h 1910"/>
                  <a:gd name="T2" fmla="*/ 384 w 5446"/>
                  <a:gd name="T3" fmla="*/ 971 h 1910"/>
                  <a:gd name="T4" fmla="*/ 841 w 5446"/>
                  <a:gd name="T5" fmla="*/ 939 h 1910"/>
                  <a:gd name="T6" fmla="*/ 1162 w 5446"/>
                  <a:gd name="T7" fmla="*/ 879 h 1910"/>
                  <a:gd name="T8" fmla="*/ 1817 w 5446"/>
                  <a:gd name="T9" fmla="*/ 755 h 1910"/>
                  <a:gd name="T10" fmla="*/ 2490 w 5446"/>
                  <a:gd name="T11" fmla="*/ 582 h 1910"/>
                  <a:gd name="T12" fmla="*/ 2999 w 5446"/>
                  <a:gd name="T13" fmla="*/ 429 h 1910"/>
                  <a:gd name="T14" fmla="*/ 3488 w 5446"/>
                  <a:gd name="T15" fmla="*/ 282 h 1910"/>
                  <a:gd name="T16" fmla="*/ 3870 w 5446"/>
                  <a:gd name="T17" fmla="*/ 194 h 1910"/>
                  <a:gd name="T18" fmla="*/ 4184 w 5446"/>
                  <a:gd name="T19" fmla="*/ 122 h 1910"/>
                  <a:gd name="T20" fmla="*/ 4468 w 5446"/>
                  <a:gd name="T21" fmla="*/ 78 h 1910"/>
                  <a:gd name="T22" fmla="*/ 4732 w 5446"/>
                  <a:gd name="T23" fmla="*/ 50 h 1910"/>
                  <a:gd name="T24" fmla="*/ 4920 w 5446"/>
                  <a:gd name="T25" fmla="*/ 34 h 1910"/>
                  <a:gd name="T26" fmla="*/ 5126 w 5446"/>
                  <a:gd name="T27" fmla="*/ 20 h 1910"/>
                  <a:gd name="T28" fmla="*/ 5344 w 5446"/>
                  <a:gd name="T29" fmla="*/ 14 h 1910"/>
                  <a:gd name="T30" fmla="*/ 5446 w 5446"/>
                  <a:gd name="T31" fmla="*/ 0 h 1910"/>
                  <a:gd name="T32" fmla="*/ 5446 w 5446"/>
                  <a:gd name="T33" fmla="*/ 1011 h 1910"/>
                  <a:gd name="T34" fmla="*/ 5209 w 5446"/>
                  <a:gd name="T35" fmla="*/ 1001 h 1910"/>
                  <a:gd name="T36" fmla="*/ 4846 w 5446"/>
                  <a:gd name="T37" fmla="*/ 1031 h 1910"/>
                  <a:gd name="T38" fmla="*/ 4566 w 5446"/>
                  <a:gd name="T39" fmla="*/ 1051 h 1910"/>
                  <a:gd name="T40" fmla="*/ 4193 w 5446"/>
                  <a:gd name="T41" fmla="*/ 1113 h 1910"/>
                  <a:gd name="T42" fmla="*/ 3860 w 5446"/>
                  <a:gd name="T43" fmla="*/ 1185 h 1910"/>
                  <a:gd name="T44" fmla="*/ 3498 w 5446"/>
                  <a:gd name="T45" fmla="*/ 1287 h 1910"/>
                  <a:gd name="T46" fmla="*/ 3248 w 5446"/>
                  <a:gd name="T47" fmla="*/ 1348 h 1910"/>
                  <a:gd name="T48" fmla="*/ 3010 w 5446"/>
                  <a:gd name="T49" fmla="*/ 1420 h 1910"/>
                  <a:gd name="T50" fmla="*/ 2770 w 5446"/>
                  <a:gd name="T51" fmla="*/ 1491 h 1910"/>
                  <a:gd name="T52" fmla="*/ 2459 w 5446"/>
                  <a:gd name="T53" fmla="*/ 1583 h 1910"/>
                  <a:gd name="T54" fmla="*/ 2211 w 5446"/>
                  <a:gd name="T55" fmla="*/ 1655 h 1910"/>
                  <a:gd name="T56" fmla="*/ 2003 w 5446"/>
                  <a:gd name="T57" fmla="*/ 1706 h 1910"/>
                  <a:gd name="T58" fmla="*/ 1660 w 5446"/>
                  <a:gd name="T59" fmla="*/ 1767 h 1910"/>
                  <a:gd name="T60" fmla="*/ 1380 w 5446"/>
                  <a:gd name="T61" fmla="*/ 1818 h 1910"/>
                  <a:gd name="T62" fmla="*/ 1121 w 5446"/>
                  <a:gd name="T63" fmla="*/ 1859 h 1910"/>
                  <a:gd name="T64" fmla="*/ 903 w 5446"/>
                  <a:gd name="T65" fmla="*/ 1890 h 1910"/>
                  <a:gd name="T66" fmla="*/ 664 w 5446"/>
                  <a:gd name="T67" fmla="*/ 1900 h 1910"/>
                  <a:gd name="T68" fmla="*/ 270 w 5446"/>
                  <a:gd name="T69" fmla="*/ 1910 h 1910"/>
                  <a:gd name="T70" fmla="*/ 0 w 5446"/>
                  <a:gd name="T71" fmla="*/ 1910 h 1910"/>
                  <a:gd name="T72" fmla="*/ 0 w 5446"/>
                  <a:gd name="T73" fmla="*/ 971 h 19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46"/>
                  <a:gd name="T112" fmla="*/ 0 h 1910"/>
                  <a:gd name="T113" fmla="*/ 5446 w 5446"/>
                  <a:gd name="T114" fmla="*/ 1910 h 19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46" h="1910">
                    <a:moveTo>
                      <a:pt x="0" y="971"/>
                    </a:moveTo>
                    <a:lnTo>
                      <a:pt x="384" y="971"/>
                    </a:lnTo>
                    <a:lnTo>
                      <a:pt x="841" y="939"/>
                    </a:lnTo>
                    <a:lnTo>
                      <a:pt x="1162" y="879"/>
                    </a:lnTo>
                    <a:lnTo>
                      <a:pt x="1817" y="755"/>
                    </a:lnTo>
                    <a:lnTo>
                      <a:pt x="2490" y="582"/>
                    </a:lnTo>
                    <a:lnTo>
                      <a:pt x="2999" y="429"/>
                    </a:lnTo>
                    <a:lnTo>
                      <a:pt x="3488" y="282"/>
                    </a:lnTo>
                    <a:lnTo>
                      <a:pt x="3870" y="194"/>
                    </a:lnTo>
                    <a:lnTo>
                      <a:pt x="4184" y="122"/>
                    </a:lnTo>
                    <a:lnTo>
                      <a:pt x="4468" y="78"/>
                    </a:lnTo>
                    <a:lnTo>
                      <a:pt x="4732" y="50"/>
                    </a:lnTo>
                    <a:lnTo>
                      <a:pt x="4920" y="34"/>
                    </a:lnTo>
                    <a:lnTo>
                      <a:pt x="5126" y="20"/>
                    </a:lnTo>
                    <a:lnTo>
                      <a:pt x="5344" y="14"/>
                    </a:lnTo>
                    <a:lnTo>
                      <a:pt x="5446" y="0"/>
                    </a:lnTo>
                    <a:lnTo>
                      <a:pt x="5446" y="1011"/>
                    </a:lnTo>
                    <a:lnTo>
                      <a:pt x="5209" y="1001"/>
                    </a:lnTo>
                    <a:lnTo>
                      <a:pt x="4846" y="1031"/>
                    </a:lnTo>
                    <a:lnTo>
                      <a:pt x="4566" y="1051"/>
                    </a:lnTo>
                    <a:lnTo>
                      <a:pt x="4193" y="1113"/>
                    </a:lnTo>
                    <a:lnTo>
                      <a:pt x="3860" y="1185"/>
                    </a:lnTo>
                    <a:lnTo>
                      <a:pt x="3498" y="1287"/>
                    </a:lnTo>
                    <a:lnTo>
                      <a:pt x="3248" y="1348"/>
                    </a:lnTo>
                    <a:lnTo>
                      <a:pt x="3010" y="1420"/>
                    </a:lnTo>
                    <a:lnTo>
                      <a:pt x="2770" y="1491"/>
                    </a:lnTo>
                    <a:lnTo>
                      <a:pt x="2459" y="1583"/>
                    </a:lnTo>
                    <a:lnTo>
                      <a:pt x="2211" y="1655"/>
                    </a:lnTo>
                    <a:lnTo>
                      <a:pt x="2003" y="1706"/>
                    </a:lnTo>
                    <a:lnTo>
                      <a:pt x="1660" y="1767"/>
                    </a:lnTo>
                    <a:lnTo>
                      <a:pt x="1380" y="1818"/>
                    </a:lnTo>
                    <a:lnTo>
                      <a:pt x="1121" y="1859"/>
                    </a:lnTo>
                    <a:lnTo>
                      <a:pt x="903" y="1890"/>
                    </a:lnTo>
                    <a:lnTo>
                      <a:pt x="664" y="1900"/>
                    </a:lnTo>
                    <a:lnTo>
                      <a:pt x="270" y="1910"/>
                    </a:lnTo>
                    <a:lnTo>
                      <a:pt x="0" y="1910"/>
                    </a:lnTo>
                    <a:lnTo>
                      <a:pt x="0" y="9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7905" name="Picture 44" descr="slope1_041310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 y="1034"/>
              <a:ext cx="60" cy="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6" name="Picture 45" descr="slope2_0413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 y="4185"/>
              <a:ext cx="5454"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7" name="Rectangle 8"/>
            <p:cNvSpPr>
              <a:spLocks noChangeArrowheads="1"/>
            </p:cNvSpPr>
            <p:nvPr/>
          </p:nvSpPr>
          <p:spPr bwMode="gray">
            <a:xfrm>
              <a:off x="1843" y="638"/>
              <a:ext cx="875"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Financial Performance &amp; Strategy Management</a:t>
              </a:r>
            </a:p>
          </p:txBody>
        </p:sp>
        <p:sp>
          <p:nvSpPr>
            <p:cNvPr id="37908" name="Rectangle 9"/>
            <p:cNvSpPr>
              <a:spLocks noChangeArrowheads="1"/>
            </p:cNvSpPr>
            <p:nvPr/>
          </p:nvSpPr>
          <p:spPr bwMode="gray">
            <a:xfrm>
              <a:off x="3195" y="652"/>
              <a:ext cx="86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Advanced Analytics</a:t>
              </a:r>
            </a:p>
          </p:txBody>
        </p:sp>
        <p:sp>
          <p:nvSpPr>
            <p:cNvPr id="37909" name="Rectangle 15"/>
            <p:cNvSpPr>
              <a:spLocks noChangeArrowheads="1"/>
            </p:cNvSpPr>
            <p:nvPr/>
          </p:nvSpPr>
          <p:spPr bwMode="gray">
            <a:xfrm>
              <a:off x="424" y="653"/>
              <a:ext cx="100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Business Intelligence</a:t>
              </a:r>
            </a:p>
          </p:txBody>
        </p:sp>
        <p:sp>
          <p:nvSpPr>
            <p:cNvPr id="37910" name="Text Box 12"/>
            <p:cNvSpPr txBox="1">
              <a:spLocks noChangeArrowheads="1"/>
            </p:cNvSpPr>
            <p:nvPr/>
          </p:nvSpPr>
          <p:spPr bwMode="auto">
            <a:xfrm>
              <a:off x="116" y="606"/>
              <a:ext cx="366"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1</a:t>
              </a:r>
            </a:p>
          </p:txBody>
        </p:sp>
        <p:sp>
          <p:nvSpPr>
            <p:cNvPr id="37911" name="Text Box 13"/>
            <p:cNvSpPr txBox="1">
              <a:spLocks noChangeArrowheads="1"/>
            </p:cNvSpPr>
            <p:nvPr/>
          </p:nvSpPr>
          <p:spPr bwMode="auto">
            <a:xfrm>
              <a:off x="1489" y="612"/>
              <a:ext cx="396"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2</a:t>
              </a:r>
            </a:p>
          </p:txBody>
        </p:sp>
        <p:sp>
          <p:nvSpPr>
            <p:cNvPr id="37912" name="Text Box 14"/>
            <p:cNvSpPr txBox="1">
              <a:spLocks noChangeArrowheads="1"/>
            </p:cNvSpPr>
            <p:nvPr/>
          </p:nvSpPr>
          <p:spPr bwMode="auto">
            <a:xfrm>
              <a:off x="2841" y="603"/>
              <a:ext cx="396" cy="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3</a:t>
              </a:r>
            </a:p>
          </p:txBody>
        </p:sp>
        <p:pic>
          <p:nvPicPr>
            <p:cNvPr id="37913" name="Picture 37" descr="divid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4" name="Picture 37" descr="divid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37" descr="divid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0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6" name="Rectangle 9"/>
            <p:cNvSpPr>
              <a:spLocks noChangeArrowheads="1"/>
            </p:cNvSpPr>
            <p:nvPr/>
          </p:nvSpPr>
          <p:spPr bwMode="gray">
            <a:xfrm>
              <a:off x="4541" y="649"/>
              <a:ext cx="89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Analytic Applications</a:t>
              </a:r>
            </a:p>
          </p:txBody>
        </p:sp>
        <p:sp>
          <p:nvSpPr>
            <p:cNvPr id="37917" name="Text Box 14"/>
            <p:cNvSpPr txBox="1">
              <a:spLocks noChangeArrowheads="1"/>
            </p:cNvSpPr>
            <p:nvPr/>
          </p:nvSpPr>
          <p:spPr bwMode="auto">
            <a:xfrm>
              <a:off x="4187" y="609"/>
              <a:ext cx="396"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4</a:t>
              </a:r>
            </a:p>
          </p:txBody>
        </p:sp>
      </p:grpSp>
      <p:sp>
        <p:nvSpPr>
          <p:cNvPr id="37891" name="Rectangle 20"/>
          <p:cNvSpPr>
            <a:spLocks noGrp="1" noChangeArrowheads="1"/>
          </p:cNvSpPr>
          <p:nvPr>
            <p:ph type="title"/>
          </p:nvPr>
        </p:nvSpPr>
        <p:spPr>
          <a:xfrm>
            <a:off x="182563" y="404813"/>
            <a:ext cx="8685212" cy="595548"/>
          </a:xfrm>
        </p:spPr>
        <p:txBody>
          <a:bodyPr/>
          <a:lstStyle/>
          <a:p>
            <a:r>
              <a:rPr lang="en-US" sz="1800" b="1" dirty="0" smtClean="0">
                <a:latin typeface="Arial" charset="0"/>
                <a:cs typeface="Arial" charset="0"/>
              </a:rPr>
              <a:t>Measurement </a:t>
            </a:r>
            <a:r>
              <a:rPr lang="en-US" sz="1800" b="1" dirty="0">
                <a:latin typeface="Arial" charset="0"/>
                <a:cs typeface="Arial" charset="0"/>
              </a:rPr>
              <a:t>&amp; Reporting capability </a:t>
            </a:r>
            <a:r>
              <a:rPr lang="en-US" sz="1800" b="1" dirty="0" smtClean="0">
                <a:latin typeface="Arial" charset="0"/>
                <a:cs typeface="Arial" charset="0"/>
              </a:rPr>
              <a:t>supports </a:t>
            </a:r>
            <a:r>
              <a:rPr lang="en-US" sz="1800" b="1" dirty="0">
                <a:latin typeface="Arial" charset="0"/>
                <a:cs typeface="Arial" charset="0"/>
              </a:rPr>
              <a:t>flexibility for municipalities to leverage their own design </a:t>
            </a:r>
            <a:r>
              <a:rPr lang="en-US" sz="1800" b="1" dirty="0" smtClean="0">
                <a:latin typeface="Arial" charset="0"/>
                <a:cs typeface="Arial" charset="0"/>
              </a:rPr>
              <a:t>tools</a:t>
            </a:r>
            <a:endParaRPr lang="en-US" sz="1800" b="1" dirty="0">
              <a:latin typeface="Arial" charset="0"/>
              <a:cs typeface="Arial" charset="0"/>
            </a:endParaRPr>
          </a:p>
        </p:txBody>
      </p:sp>
      <p:sp>
        <p:nvSpPr>
          <p:cNvPr id="37892" name="Text Box 21"/>
          <p:cNvSpPr txBox="1">
            <a:spLocks noChangeArrowheads="1"/>
          </p:cNvSpPr>
          <p:nvPr/>
        </p:nvSpPr>
        <p:spPr bwMode="auto">
          <a:xfrm>
            <a:off x="452438" y="4149725"/>
            <a:ext cx="183356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2713" indent="-112713" defTabSz="457200" eaLnBrk="0" hangingPunct="0">
              <a:defRPr sz="2400">
                <a:solidFill>
                  <a:schemeClr val="tx1"/>
                </a:solidFill>
                <a:latin typeface="Arial" charset="0"/>
                <a:ea typeface="ＭＳ Ｐゴシック" charset="0"/>
                <a:cs typeface="Arial" charset="0"/>
              </a:defRPr>
            </a:lvl1pPr>
            <a:lvl2pPr marL="37931725" indent="-37474525" defTabSz="457200"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97000"/>
              </a:lnSpc>
              <a:buClr>
                <a:srgbClr val="000600"/>
              </a:buClr>
              <a:buSzPct val="100000"/>
              <a:buFont typeface="Arial" charset="0"/>
              <a:buChar char="•"/>
            </a:pPr>
            <a:r>
              <a:rPr lang="en-US" sz="1400">
                <a:solidFill>
                  <a:srgbClr val="000600"/>
                </a:solidFill>
              </a:rPr>
              <a:t>Scorecards</a:t>
            </a:r>
          </a:p>
          <a:p>
            <a:pPr algn="l" eaLnBrk="1" hangingPunct="1">
              <a:lnSpc>
                <a:spcPct val="97000"/>
              </a:lnSpc>
              <a:buClr>
                <a:srgbClr val="000600"/>
              </a:buClr>
              <a:buSzPct val="100000"/>
              <a:buFont typeface="Arial" charset="0"/>
              <a:buChar char="•"/>
            </a:pPr>
            <a:r>
              <a:rPr lang="en-US" sz="1400">
                <a:solidFill>
                  <a:srgbClr val="000600"/>
                </a:solidFill>
              </a:rPr>
              <a:t>Reporting</a:t>
            </a:r>
          </a:p>
          <a:p>
            <a:pPr algn="l" eaLnBrk="1" hangingPunct="1">
              <a:lnSpc>
                <a:spcPct val="97000"/>
              </a:lnSpc>
              <a:buClr>
                <a:srgbClr val="000600"/>
              </a:buClr>
              <a:buSzPct val="100000"/>
              <a:buFont typeface="Arial" charset="0"/>
              <a:buChar char="•"/>
            </a:pPr>
            <a:r>
              <a:rPr lang="en-US" sz="1400">
                <a:solidFill>
                  <a:srgbClr val="000600"/>
                </a:solidFill>
              </a:rPr>
              <a:t>Analysis</a:t>
            </a:r>
          </a:p>
        </p:txBody>
      </p:sp>
      <p:sp>
        <p:nvSpPr>
          <p:cNvPr id="37893" name="Text Box 22"/>
          <p:cNvSpPr txBox="1">
            <a:spLocks noChangeArrowheads="1"/>
          </p:cNvSpPr>
          <p:nvPr/>
        </p:nvSpPr>
        <p:spPr bwMode="auto">
          <a:xfrm>
            <a:off x="2544763" y="3789363"/>
            <a:ext cx="18335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2713" indent="-112713" defTabSz="457200" eaLnBrk="0" hangingPunct="0">
              <a:defRPr sz="2400">
                <a:solidFill>
                  <a:schemeClr val="tx1"/>
                </a:solidFill>
                <a:latin typeface="Arial" charset="0"/>
                <a:ea typeface="ＭＳ Ｐゴシック" charset="0"/>
                <a:cs typeface="Arial" charset="0"/>
              </a:defRPr>
            </a:lvl1pPr>
            <a:lvl2pPr marL="37931725" indent="-37474525" defTabSz="457200"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97000"/>
              </a:lnSpc>
              <a:buClr>
                <a:srgbClr val="000600"/>
              </a:buClr>
              <a:buSzPct val="100000"/>
              <a:buFont typeface="Arial" charset="0"/>
              <a:buChar char="•"/>
            </a:pPr>
            <a:r>
              <a:rPr lang="en-US" sz="1400">
                <a:solidFill>
                  <a:srgbClr val="000600"/>
                </a:solidFill>
              </a:rPr>
              <a:t>Financial Reporting</a:t>
            </a:r>
          </a:p>
          <a:p>
            <a:pPr algn="l" eaLnBrk="1" hangingPunct="1">
              <a:lnSpc>
                <a:spcPct val="97000"/>
              </a:lnSpc>
              <a:buClr>
                <a:srgbClr val="000600"/>
              </a:buClr>
              <a:buSzPct val="100000"/>
              <a:buFont typeface="Arial" charset="0"/>
              <a:buChar char="•"/>
            </a:pPr>
            <a:r>
              <a:rPr lang="en-US" sz="1400">
                <a:solidFill>
                  <a:srgbClr val="000600"/>
                </a:solidFill>
              </a:rPr>
              <a:t>Financial Analysis</a:t>
            </a:r>
          </a:p>
          <a:p>
            <a:pPr algn="l" eaLnBrk="1" hangingPunct="1">
              <a:lnSpc>
                <a:spcPct val="97000"/>
              </a:lnSpc>
              <a:buClr>
                <a:srgbClr val="000600"/>
              </a:buClr>
              <a:buSzPct val="100000"/>
              <a:buFont typeface="Arial" charset="0"/>
              <a:buChar char="•"/>
            </a:pPr>
            <a:r>
              <a:rPr lang="en-US" sz="1400">
                <a:solidFill>
                  <a:srgbClr val="000600"/>
                </a:solidFill>
              </a:rPr>
              <a:t>Operational &amp; Financial Risk Management</a:t>
            </a:r>
          </a:p>
        </p:txBody>
      </p:sp>
      <p:sp>
        <p:nvSpPr>
          <p:cNvPr id="37894" name="Text Box 23"/>
          <p:cNvSpPr txBox="1">
            <a:spLocks noChangeArrowheads="1"/>
          </p:cNvSpPr>
          <p:nvPr/>
        </p:nvSpPr>
        <p:spPr bwMode="auto">
          <a:xfrm>
            <a:off x="4687888" y="3500438"/>
            <a:ext cx="19304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2713" indent="-112713" defTabSz="457200" eaLnBrk="0" hangingPunct="0">
              <a:defRPr sz="2400">
                <a:solidFill>
                  <a:schemeClr val="tx1"/>
                </a:solidFill>
                <a:latin typeface="Arial" charset="0"/>
                <a:ea typeface="ＭＳ Ｐゴシック" charset="0"/>
                <a:cs typeface="Arial" charset="0"/>
              </a:defRPr>
            </a:lvl1pPr>
            <a:lvl2pPr marL="37931725" indent="-37474525" defTabSz="457200"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97000"/>
              </a:lnSpc>
              <a:buClr>
                <a:srgbClr val="000600"/>
              </a:buClr>
              <a:buSzPct val="100000"/>
              <a:buFont typeface="Arial" charset="0"/>
              <a:buChar char="•"/>
            </a:pPr>
            <a:r>
              <a:rPr lang="en-US" sz="1400">
                <a:solidFill>
                  <a:srgbClr val="000600"/>
                </a:solidFill>
              </a:rPr>
              <a:t>Planning</a:t>
            </a:r>
          </a:p>
          <a:p>
            <a:pPr algn="l" eaLnBrk="1" hangingPunct="1">
              <a:lnSpc>
                <a:spcPct val="97000"/>
              </a:lnSpc>
              <a:buClr>
                <a:srgbClr val="000600"/>
              </a:buClr>
              <a:buSzPct val="100000"/>
              <a:buFont typeface="Arial" charset="0"/>
              <a:buChar char="•"/>
            </a:pPr>
            <a:r>
              <a:rPr lang="en-US" sz="1400">
                <a:solidFill>
                  <a:srgbClr val="000600"/>
                </a:solidFill>
              </a:rPr>
              <a:t>What-If Scenarios</a:t>
            </a:r>
          </a:p>
          <a:p>
            <a:pPr algn="l" eaLnBrk="1" hangingPunct="1">
              <a:lnSpc>
                <a:spcPct val="97000"/>
              </a:lnSpc>
              <a:buClr>
                <a:srgbClr val="000600"/>
              </a:buClr>
              <a:buSzPct val="100000"/>
              <a:buFont typeface="Arial" charset="0"/>
              <a:buChar char="•"/>
            </a:pPr>
            <a:r>
              <a:rPr lang="en-US" sz="1400">
                <a:solidFill>
                  <a:srgbClr val="000600"/>
                </a:solidFill>
              </a:rPr>
              <a:t>Forecasting</a:t>
            </a:r>
          </a:p>
          <a:p>
            <a:pPr algn="l" eaLnBrk="1" hangingPunct="1">
              <a:lnSpc>
                <a:spcPct val="97000"/>
              </a:lnSpc>
              <a:buClr>
                <a:srgbClr val="000600"/>
              </a:buClr>
              <a:buSzPct val="100000"/>
              <a:buFont typeface="Arial" charset="0"/>
              <a:buChar char="•"/>
            </a:pPr>
            <a:r>
              <a:rPr lang="en-US" sz="1400">
                <a:solidFill>
                  <a:srgbClr val="000600"/>
                </a:solidFill>
              </a:rPr>
              <a:t>Predictive Analytics</a:t>
            </a:r>
          </a:p>
        </p:txBody>
      </p:sp>
      <p:sp>
        <p:nvSpPr>
          <p:cNvPr id="37895" name="Text Box 24"/>
          <p:cNvSpPr txBox="1">
            <a:spLocks noChangeArrowheads="1"/>
          </p:cNvSpPr>
          <p:nvPr/>
        </p:nvSpPr>
        <p:spPr bwMode="auto">
          <a:xfrm>
            <a:off x="6718300" y="3228975"/>
            <a:ext cx="20907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2713" indent="-112713" defTabSz="457200" eaLnBrk="0" hangingPunct="0">
              <a:defRPr sz="2400">
                <a:solidFill>
                  <a:schemeClr val="tx1"/>
                </a:solidFill>
                <a:latin typeface="Arial" charset="0"/>
                <a:ea typeface="ＭＳ Ｐゴシック" charset="0"/>
                <a:cs typeface="Arial" charset="0"/>
              </a:defRPr>
            </a:lvl1pPr>
            <a:lvl2pPr marL="37931725" indent="-37474525" defTabSz="457200"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97000"/>
              </a:lnSpc>
              <a:buClr>
                <a:srgbClr val="000600"/>
              </a:buClr>
              <a:buSzPct val="100000"/>
              <a:buFont typeface="Arial" charset="0"/>
              <a:buChar char="•"/>
            </a:pPr>
            <a:r>
              <a:rPr lang="en-US" sz="1400">
                <a:solidFill>
                  <a:srgbClr val="000600"/>
                </a:solidFill>
              </a:rPr>
              <a:t>Supply Chain Analytics</a:t>
            </a:r>
          </a:p>
          <a:p>
            <a:pPr algn="l" eaLnBrk="1" hangingPunct="1">
              <a:lnSpc>
                <a:spcPct val="97000"/>
              </a:lnSpc>
              <a:buClr>
                <a:srgbClr val="000600"/>
              </a:buClr>
              <a:buSzPct val="100000"/>
              <a:buFont typeface="Arial" charset="0"/>
              <a:buChar char="•"/>
            </a:pPr>
            <a:r>
              <a:rPr lang="en-US" sz="1400">
                <a:solidFill>
                  <a:srgbClr val="000600"/>
                </a:solidFill>
              </a:rPr>
              <a:t>Workforce Analytics</a:t>
            </a:r>
          </a:p>
          <a:p>
            <a:pPr algn="l" eaLnBrk="1" hangingPunct="1">
              <a:lnSpc>
                <a:spcPct val="97000"/>
              </a:lnSpc>
              <a:buClr>
                <a:srgbClr val="000600"/>
              </a:buClr>
              <a:buSzPct val="100000"/>
              <a:buFont typeface="Arial" charset="0"/>
              <a:buChar char="•"/>
            </a:pPr>
            <a:r>
              <a:rPr lang="en-US" sz="1400">
                <a:solidFill>
                  <a:srgbClr val="000600"/>
                </a:solidFill>
              </a:rPr>
              <a:t>Financial Performance Analytics</a:t>
            </a:r>
          </a:p>
        </p:txBody>
      </p:sp>
      <p:sp>
        <p:nvSpPr>
          <p:cNvPr id="37896" name="Text Box 30"/>
          <p:cNvSpPr txBox="1">
            <a:spLocks noChangeArrowheads="1"/>
          </p:cNvSpPr>
          <p:nvPr/>
        </p:nvSpPr>
        <p:spPr bwMode="auto">
          <a:xfrm>
            <a:off x="2430463" y="2147888"/>
            <a:ext cx="207803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Financial and operational performance tied to attaining mission objectives.</a:t>
            </a:r>
          </a:p>
        </p:txBody>
      </p:sp>
      <p:sp>
        <p:nvSpPr>
          <p:cNvPr id="37897" name="Text Box 31"/>
          <p:cNvSpPr txBox="1">
            <a:spLocks noChangeArrowheads="1"/>
          </p:cNvSpPr>
          <p:nvPr/>
        </p:nvSpPr>
        <p:spPr bwMode="auto">
          <a:xfrm>
            <a:off x="363538" y="2149475"/>
            <a:ext cx="199866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kumimoji="1" lang="en-US" sz="1200" b="1"/>
              <a:t>Monitoring &amp; measuring mission performance to ensure the best outcomes.</a:t>
            </a:r>
          </a:p>
        </p:txBody>
      </p:sp>
      <p:sp>
        <p:nvSpPr>
          <p:cNvPr id="37898" name="Text Box 33"/>
          <p:cNvSpPr txBox="1">
            <a:spLocks noChangeArrowheads="1"/>
          </p:cNvSpPr>
          <p:nvPr/>
        </p:nvSpPr>
        <p:spPr bwMode="auto">
          <a:xfrm>
            <a:off x="4622800" y="2143125"/>
            <a:ext cx="19177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Predictive models, forecasting &amp; “what-if” scenarios for refining finance and operations to deliver mission objectives.</a:t>
            </a:r>
          </a:p>
        </p:txBody>
      </p:sp>
      <p:sp>
        <p:nvSpPr>
          <p:cNvPr id="37899" name="Text Box 33"/>
          <p:cNvSpPr txBox="1">
            <a:spLocks noChangeArrowheads="1"/>
          </p:cNvSpPr>
          <p:nvPr/>
        </p:nvSpPr>
        <p:spPr bwMode="auto">
          <a:xfrm>
            <a:off x="6680200" y="2136775"/>
            <a:ext cx="19970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Analytic applications developed for specific functions to better manage mission outcomes.</a:t>
            </a:r>
          </a:p>
        </p:txBody>
      </p:sp>
      <p:sp>
        <p:nvSpPr>
          <p:cNvPr id="37900" name="Text Box 30"/>
          <p:cNvSpPr txBox="1">
            <a:spLocks noChangeArrowheads="1"/>
          </p:cNvSpPr>
          <p:nvPr/>
        </p:nvSpPr>
        <p:spPr bwMode="auto">
          <a:xfrm>
            <a:off x="2368551" y="5086707"/>
            <a:ext cx="2174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Office of Finance, Program Offices</a:t>
            </a:r>
          </a:p>
        </p:txBody>
      </p:sp>
      <p:sp>
        <p:nvSpPr>
          <p:cNvPr id="37901" name="Text Box 31"/>
          <p:cNvSpPr txBox="1">
            <a:spLocks noChangeArrowheads="1"/>
          </p:cNvSpPr>
          <p:nvPr/>
        </p:nvSpPr>
        <p:spPr bwMode="auto">
          <a:xfrm>
            <a:off x="301626" y="5088294"/>
            <a:ext cx="20621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kumimoji="1" lang="en-US" sz="1400" b="1" dirty="0"/>
              <a:t>Senior Executive Level, Managers</a:t>
            </a:r>
          </a:p>
        </p:txBody>
      </p:sp>
      <p:sp>
        <p:nvSpPr>
          <p:cNvPr id="37902" name="Text Box 33"/>
          <p:cNvSpPr txBox="1">
            <a:spLocks noChangeArrowheads="1"/>
          </p:cNvSpPr>
          <p:nvPr/>
        </p:nvSpPr>
        <p:spPr bwMode="auto">
          <a:xfrm>
            <a:off x="4560888" y="5081944"/>
            <a:ext cx="19970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Office of Finance, Program Offices, Administration</a:t>
            </a:r>
          </a:p>
        </p:txBody>
      </p:sp>
      <p:sp>
        <p:nvSpPr>
          <p:cNvPr id="37903" name="Text Box 33"/>
          <p:cNvSpPr txBox="1">
            <a:spLocks noChangeArrowheads="1"/>
          </p:cNvSpPr>
          <p:nvPr/>
        </p:nvSpPr>
        <p:spPr bwMode="auto">
          <a:xfrm>
            <a:off x="6618288" y="5075594"/>
            <a:ext cx="19970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Specific Roles (HR, Supply Chain, Finance, Logistics)</a:t>
            </a:r>
          </a:p>
        </p:txBody>
      </p:sp>
      <p:grpSp>
        <p:nvGrpSpPr>
          <p:cNvPr id="33" name="Group 5"/>
          <p:cNvGrpSpPr>
            <a:grpSpLocks/>
          </p:cNvGrpSpPr>
          <p:nvPr/>
        </p:nvGrpSpPr>
        <p:grpSpPr bwMode="auto">
          <a:xfrm>
            <a:off x="309562" y="5794634"/>
            <a:ext cx="8626475" cy="479424"/>
            <a:chOff x="2560" y="2981"/>
            <a:chExt cx="2954" cy="740"/>
          </a:xfrm>
        </p:grpSpPr>
        <p:sp>
          <p:nvSpPr>
            <p:cNvPr id="34" name="Rectangle 6"/>
            <p:cNvSpPr>
              <a:spLocks noChangeArrowheads="1"/>
            </p:cNvSpPr>
            <p:nvPr/>
          </p:nvSpPr>
          <p:spPr bwMode="black">
            <a:xfrm>
              <a:off x="2615" y="3085"/>
              <a:ext cx="2899" cy="501"/>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sz="1400"/>
            </a:p>
          </p:txBody>
        </p:sp>
        <p:sp>
          <p:nvSpPr>
            <p:cNvPr id="35" name="Rectangle 7"/>
            <p:cNvSpPr>
              <a:spLocks noChangeArrowheads="1"/>
            </p:cNvSpPr>
            <p:nvPr/>
          </p:nvSpPr>
          <p:spPr bwMode="black">
            <a:xfrm>
              <a:off x="2637" y="3085"/>
              <a:ext cx="2820" cy="20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95000"/>
                </a:lnSpc>
                <a:spcBef>
                  <a:spcPts val="1200"/>
                </a:spcBef>
                <a:spcAft>
                  <a:spcPct val="15000"/>
                </a:spcAft>
                <a:buClr>
                  <a:schemeClr val="bg1"/>
                </a:buClr>
                <a:buSzTx/>
                <a:buFontTx/>
                <a:buNone/>
              </a:pPr>
              <a:r>
                <a:rPr lang="en-US" sz="1600" dirty="0">
                  <a:solidFill>
                    <a:schemeClr val="bg1"/>
                  </a:solidFill>
                  <a:cs typeface="Arial" charset="0"/>
                </a:rPr>
                <a:t>Moves beyond Sense &amp; </a:t>
              </a:r>
              <a:r>
                <a:rPr lang="en-US" sz="1600" dirty="0" smtClean="0">
                  <a:solidFill>
                    <a:schemeClr val="bg1"/>
                  </a:solidFill>
                  <a:cs typeface="Arial" charset="0"/>
                </a:rPr>
                <a:t>Respond to </a:t>
              </a:r>
              <a:r>
                <a:rPr lang="en-US" sz="1600" dirty="0">
                  <a:solidFill>
                    <a:schemeClr val="bg1"/>
                  </a:solidFill>
                  <a:cs typeface="Arial" charset="0"/>
                </a:rPr>
                <a:t>Predict &amp; Act…at the time and point of impact!</a:t>
              </a:r>
            </a:p>
          </p:txBody>
        </p:sp>
        <p:sp>
          <p:nvSpPr>
            <p:cNvPr id="36" name="Line 8"/>
            <p:cNvSpPr>
              <a:spLocks noChangeShapeType="1"/>
            </p:cNvSpPr>
            <p:nvPr/>
          </p:nvSpPr>
          <p:spPr bwMode="black">
            <a:xfrm>
              <a:off x="2560" y="2981"/>
              <a:ext cx="0" cy="74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sz="1400"/>
            </a:p>
          </p:txBody>
        </p:sp>
      </p:grpSp>
    </p:spTree>
    <p:extLst>
      <p:ext uri="{BB962C8B-B14F-4D97-AF65-F5344CB8AC3E}">
        <p14:creationId xmlns:p14="http://schemas.microsoft.com/office/powerpoint/2010/main" val="224970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ppt_w/2"/>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ppt_w</p:attrName>
                                        </p:attrNameLst>
                                      </p:cBhvr>
                                      <p:tavLst>
                                        <p:tav tm="0">
                                          <p:val>
                                            <p:fltVal val="0"/>
                                          </p:val>
                                        </p:tav>
                                        <p:tav tm="100000">
                                          <p:val>
                                            <p:strVal val="#ppt_w"/>
                                          </p:val>
                                        </p:tav>
                                      </p:tavLst>
                                    </p:anim>
                                    <p:anim calcmode="lin" valueType="num">
                                      <p:cBhvr>
                                        <p:cTn id="10" dur="5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914" name="AutoShape 2"/>
          <p:cNvCxnSpPr>
            <a:cxnSpLocks noChangeShapeType="1"/>
          </p:cNvCxnSpPr>
          <p:nvPr/>
        </p:nvCxnSpPr>
        <p:spPr bwMode="auto">
          <a:xfrm>
            <a:off x="1382713" y="3827463"/>
            <a:ext cx="6318250" cy="15875"/>
          </a:xfrm>
          <a:prstGeom prst="straightConnector1">
            <a:avLst/>
          </a:prstGeom>
          <a:noFill/>
          <a:ln w="9525">
            <a:solidFill>
              <a:schemeClr val="hlink"/>
            </a:solidFill>
            <a:round/>
            <a:headEnd/>
            <a:tailEnd/>
          </a:ln>
          <a:extLst>
            <a:ext uri="{909E8E84-426E-40dd-AFC4-6F175D3DCCD1}">
              <a14:hiddenFill xmlns:a14="http://schemas.microsoft.com/office/drawing/2010/main">
                <a:noFill/>
              </a14:hiddenFill>
            </a:ext>
          </a:extLst>
        </p:spPr>
      </p:cxnSp>
      <p:cxnSp>
        <p:nvCxnSpPr>
          <p:cNvPr id="38915" name="AutoShape 3"/>
          <p:cNvCxnSpPr>
            <a:cxnSpLocks noChangeShapeType="1"/>
          </p:cNvCxnSpPr>
          <p:nvPr/>
        </p:nvCxnSpPr>
        <p:spPr bwMode="auto">
          <a:xfrm>
            <a:off x="4476750" y="2120900"/>
            <a:ext cx="109538" cy="2801938"/>
          </a:xfrm>
          <a:prstGeom prst="straightConnector1">
            <a:avLst/>
          </a:prstGeom>
          <a:noFill/>
          <a:ln w="9525">
            <a:solidFill>
              <a:schemeClr val="hlink"/>
            </a:solidFill>
            <a:round/>
            <a:headEnd/>
            <a:tailEnd/>
          </a:ln>
          <a:extLst>
            <a:ext uri="{909E8E84-426E-40dd-AFC4-6F175D3DCCD1}">
              <a14:hiddenFill xmlns:a14="http://schemas.microsoft.com/office/drawing/2010/main">
                <a:noFill/>
              </a14:hiddenFill>
            </a:ext>
          </a:extLst>
        </p:spPr>
      </p:cxnSp>
      <p:cxnSp>
        <p:nvCxnSpPr>
          <p:cNvPr id="38916" name="AutoShape 4"/>
          <p:cNvCxnSpPr>
            <a:cxnSpLocks noChangeShapeType="1"/>
          </p:cNvCxnSpPr>
          <p:nvPr/>
        </p:nvCxnSpPr>
        <p:spPr bwMode="auto">
          <a:xfrm>
            <a:off x="2654300" y="2074863"/>
            <a:ext cx="3683000" cy="3182937"/>
          </a:xfrm>
          <a:prstGeom prst="straightConnector1">
            <a:avLst/>
          </a:prstGeom>
          <a:noFill/>
          <a:ln w="9525">
            <a:solidFill>
              <a:schemeClr val="hlink"/>
            </a:solidFill>
            <a:round/>
            <a:headEnd/>
            <a:tailEnd/>
          </a:ln>
          <a:extLst>
            <a:ext uri="{909E8E84-426E-40dd-AFC4-6F175D3DCCD1}">
              <a14:hiddenFill xmlns:a14="http://schemas.microsoft.com/office/drawing/2010/main">
                <a:noFill/>
              </a14:hiddenFill>
            </a:ext>
          </a:extLst>
        </p:spPr>
      </p:cxnSp>
      <p:cxnSp>
        <p:nvCxnSpPr>
          <p:cNvPr id="38917" name="AutoShape 5"/>
          <p:cNvCxnSpPr>
            <a:cxnSpLocks noChangeShapeType="1"/>
          </p:cNvCxnSpPr>
          <p:nvPr/>
        </p:nvCxnSpPr>
        <p:spPr bwMode="auto">
          <a:xfrm flipV="1">
            <a:off x="2719388" y="2109788"/>
            <a:ext cx="3640137" cy="3192462"/>
          </a:xfrm>
          <a:prstGeom prst="straightConnector1">
            <a:avLst/>
          </a:prstGeom>
          <a:noFill/>
          <a:ln w="9525">
            <a:solidFill>
              <a:schemeClr val="hlink"/>
            </a:solidFill>
            <a:round/>
            <a:headEnd/>
            <a:tailEnd/>
          </a:ln>
          <a:extLst>
            <a:ext uri="{909E8E84-426E-40dd-AFC4-6F175D3DCCD1}">
              <a14:hiddenFill xmlns:a14="http://schemas.microsoft.com/office/drawing/2010/main">
                <a:noFill/>
              </a14:hiddenFill>
            </a:ext>
          </a:extLst>
        </p:spPr>
      </p:cxnSp>
      <p:grpSp>
        <p:nvGrpSpPr>
          <p:cNvPr id="38918" name="Group 6"/>
          <p:cNvGrpSpPr>
            <a:grpSpLocks/>
          </p:cNvGrpSpPr>
          <p:nvPr/>
        </p:nvGrpSpPr>
        <p:grpSpPr bwMode="auto">
          <a:xfrm>
            <a:off x="1389063" y="1541463"/>
            <a:ext cx="1481137" cy="1547812"/>
            <a:chOff x="875" y="971"/>
            <a:chExt cx="933" cy="975"/>
          </a:xfrm>
        </p:grpSpPr>
        <p:pic>
          <p:nvPicPr>
            <p:cNvPr id="38950" name="Picture 11" descr="cercle people copy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 y="971"/>
              <a:ext cx="69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2" name="Rectangle 8"/>
            <p:cNvSpPr>
              <a:spLocks noChangeArrowheads="1"/>
            </p:cNvSpPr>
            <p:nvPr/>
          </p:nvSpPr>
          <p:spPr bwMode="auto">
            <a:xfrm>
              <a:off x="875" y="1547"/>
              <a:ext cx="933"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Budgeting &amp; Finance</a:t>
              </a:r>
              <a:endParaRPr lang="en-US" sz="1600" b="1"/>
            </a:p>
          </p:txBody>
        </p:sp>
      </p:grpSp>
      <p:grpSp>
        <p:nvGrpSpPr>
          <p:cNvPr id="38919" name="Group 9"/>
          <p:cNvGrpSpPr>
            <a:grpSpLocks/>
          </p:cNvGrpSpPr>
          <p:nvPr/>
        </p:nvGrpSpPr>
        <p:grpSpPr bwMode="auto">
          <a:xfrm>
            <a:off x="127000" y="3292475"/>
            <a:ext cx="1484313" cy="1549400"/>
            <a:chOff x="80" y="2074"/>
            <a:chExt cx="935" cy="976"/>
          </a:xfrm>
        </p:grpSpPr>
        <p:pic>
          <p:nvPicPr>
            <p:cNvPr id="38948" name="Picture 9" descr="cercle people copy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 y="2074"/>
              <a:ext cx="692"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5" name="Rectangle 11"/>
            <p:cNvSpPr>
              <a:spLocks noChangeArrowheads="1"/>
            </p:cNvSpPr>
            <p:nvPr/>
          </p:nvSpPr>
          <p:spPr bwMode="auto">
            <a:xfrm>
              <a:off x="80" y="26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Executive Management</a:t>
              </a:r>
              <a:endParaRPr lang="en-US" sz="1600" b="1"/>
            </a:p>
          </p:txBody>
        </p:sp>
      </p:grpSp>
      <p:grpSp>
        <p:nvGrpSpPr>
          <p:cNvPr id="38920" name="Group 12"/>
          <p:cNvGrpSpPr>
            <a:grpSpLocks/>
          </p:cNvGrpSpPr>
          <p:nvPr/>
        </p:nvGrpSpPr>
        <p:grpSpPr bwMode="auto">
          <a:xfrm>
            <a:off x="1449388" y="4768850"/>
            <a:ext cx="1484312" cy="1519238"/>
            <a:chOff x="913" y="3004"/>
            <a:chExt cx="935" cy="957"/>
          </a:xfrm>
        </p:grpSpPr>
        <p:pic>
          <p:nvPicPr>
            <p:cNvPr id="38946" name="Picture 8" descr="cercle people copy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 y="3004"/>
              <a:ext cx="692"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8" name="Rectangle 14"/>
            <p:cNvSpPr>
              <a:spLocks noChangeArrowheads="1"/>
            </p:cNvSpPr>
            <p:nvPr/>
          </p:nvSpPr>
          <p:spPr bwMode="auto">
            <a:xfrm>
              <a:off x="913" y="3562"/>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Operations/ Readiness</a:t>
              </a:r>
              <a:endParaRPr lang="en-US" sz="1600" b="1"/>
            </a:p>
          </p:txBody>
        </p:sp>
      </p:grpSp>
      <p:grpSp>
        <p:nvGrpSpPr>
          <p:cNvPr id="38921" name="Group 15"/>
          <p:cNvGrpSpPr>
            <a:grpSpLocks/>
          </p:cNvGrpSpPr>
          <p:nvPr/>
        </p:nvGrpSpPr>
        <p:grpSpPr bwMode="auto">
          <a:xfrm>
            <a:off x="3835400" y="4922838"/>
            <a:ext cx="1484313" cy="1514475"/>
            <a:chOff x="2416" y="3101"/>
            <a:chExt cx="935" cy="954"/>
          </a:xfrm>
        </p:grpSpPr>
        <p:pic>
          <p:nvPicPr>
            <p:cNvPr id="38944" name="Picture 6" descr="cercle people copy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43" y="3101"/>
              <a:ext cx="69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81" name="Rectangle 17"/>
            <p:cNvSpPr>
              <a:spLocks noChangeArrowheads="1"/>
            </p:cNvSpPr>
            <p:nvPr/>
          </p:nvSpPr>
          <p:spPr bwMode="auto">
            <a:xfrm>
              <a:off x="2416" y="3656"/>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Program Execution</a:t>
              </a:r>
              <a:endParaRPr lang="en-US" sz="1600" b="1"/>
            </a:p>
          </p:txBody>
        </p:sp>
      </p:grpSp>
      <p:grpSp>
        <p:nvGrpSpPr>
          <p:cNvPr id="38922" name="Group 18"/>
          <p:cNvGrpSpPr>
            <a:grpSpLocks/>
          </p:cNvGrpSpPr>
          <p:nvPr/>
        </p:nvGrpSpPr>
        <p:grpSpPr bwMode="auto">
          <a:xfrm>
            <a:off x="6178550" y="4724400"/>
            <a:ext cx="1484313" cy="1557338"/>
            <a:chOff x="3892" y="2976"/>
            <a:chExt cx="935" cy="981"/>
          </a:xfrm>
        </p:grpSpPr>
        <p:pic>
          <p:nvPicPr>
            <p:cNvPr id="38942" name="Picture 4" descr="cercle people copy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92" y="2976"/>
              <a:ext cx="69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84" name="Rectangle 20"/>
            <p:cNvSpPr>
              <a:spLocks noChangeArrowheads="1"/>
            </p:cNvSpPr>
            <p:nvPr/>
          </p:nvSpPr>
          <p:spPr bwMode="auto">
            <a:xfrm>
              <a:off x="3892" y="3558"/>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Services Delivery</a:t>
              </a:r>
              <a:endParaRPr lang="en-US" sz="1600" b="1"/>
            </a:p>
          </p:txBody>
        </p:sp>
      </p:grpSp>
      <p:grpSp>
        <p:nvGrpSpPr>
          <p:cNvPr id="38923" name="Group 21"/>
          <p:cNvGrpSpPr>
            <a:grpSpLocks/>
          </p:cNvGrpSpPr>
          <p:nvPr/>
        </p:nvGrpSpPr>
        <p:grpSpPr bwMode="auto">
          <a:xfrm>
            <a:off x="7526338" y="3309938"/>
            <a:ext cx="1484312" cy="1528762"/>
            <a:chOff x="4741" y="2085"/>
            <a:chExt cx="935" cy="963"/>
          </a:xfrm>
        </p:grpSpPr>
        <p:pic>
          <p:nvPicPr>
            <p:cNvPr id="38940" name="Picture 7" descr="cercle people copy4.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51" y="2085"/>
              <a:ext cx="691"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87" name="Rectangle 23"/>
            <p:cNvSpPr>
              <a:spLocks noChangeArrowheads="1"/>
            </p:cNvSpPr>
            <p:nvPr/>
          </p:nvSpPr>
          <p:spPr bwMode="auto">
            <a:xfrm>
              <a:off x="4741" y="2649"/>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Supply Chain</a:t>
              </a:r>
              <a:endParaRPr lang="en-US" sz="1600" b="1"/>
            </a:p>
          </p:txBody>
        </p:sp>
      </p:grpSp>
      <p:grpSp>
        <p:nvGrpSpPr>
          <p:cNvPr id="38924" name="Group 24"/>
          <p:cNvGrpSpPr>
            <a:grpSpLocks/>
          </p:cNvGrpSpPr>
          <p:nvPr/>
        </p:nvGrpSpPr>
        <p:grpSpPr bwMode="auto">
          <a:xfrm>
            <a:off x="6145213" y="1576388"/>
            <a:ext cx="1484312" cy="1519237"/>
            <a:chOff x="3871" y="993"/>
            <a:chExt cx="935" cy="957"/>
          </a:xfrm>
        </p:grpSpPr>
        <p:pic>
          <p:nvPicPr>
            <p:cNvPr id="38938" name="Picture 5" descr="cercle people copy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06" y="993"/>
              <a:ext cx="69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90" name="Rectangle 26"/>
            <p:cNvSpPr>
              <a:spLocks noChangeArrowheads="1"/>
            </p:cNvSpPr>
            <p:nvPr/>
          </p:nvSpPr>
          <p:spPr bwMode="auto">
            <a:xfrm>
              <a:off x="3871" y="15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Workforce/ HR</a:t>
              </a:r>
              <a:endParaRPr lang="en-US" sz="1600" b="1"/>
            </a:p>
          </p:txBody>
        </p:sp>
      </p:grpSp>
      <p:grpSp>
        <p:nvGrpSpPr>
          <p:cNvPr id="38925" name="Group 27"/>
          <p:cNvGrpSpPr>
            <a:grpSpLocks/>
          </p:cNvGrpSpPr>
          <p:nvPr/>
        </p:nvGrpSpPr>
        <p:grpSpPr bwMode="auto">
          <a:xfrm>
            <a:off x="3759200" y="1054100"/>
            <a:ext cx="1484313" cy="1549400"/>
            <a:chOff x="2368" y="664"/>
            <a:chExt cx="935" cy="976"/>
          </a:xfrm>
        </p:grpSpPr>
        <p:pic>
          <p:nvPicPr>
            <p:cNvPr id="38936" name="Picture 3" descr="cercle people copy.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74" y="664"/>
              <a:ext cx="69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93" name="Rectangle 29"/>
            <p:cNvSpPr>
              <a:spLocks noChangeArrowheads="1"/>
            </p:cNvSpPr>
            <p:nvPr/>
          </p:nvSpPr>
          <p:spPr bwMode="auto">
            <a:xfrm>
              <a:off x="2368" y="124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lstStyle/>
            <a:p>
              <a:pPr>
                <a:lnSpc>
                  <a:spcPct val="100000"/>
                </a:lnSpc>
                <a:spcBef>
                  <a:spcPct val="50000"/>
                </a:spcBef>
              </a:pPr>
              <a:r>
                <a:rPr lang="en-US" sz="1600" b="1">
                  <a:solidFill>
                    <a:srgbClr val="CC0000"/>
                  </a:solidFill>
                </a:rPr>
                <a:t>Information Technology</a:t>
              </a:r>
              <a:endParaRPr lang="en-US" sz="1600" b="1"/>
            </a:p>
          </p:txBody>
        </p:sp>
      </p:grpSp>
      <p:sp>
        <p:nvSpPr>
          <p:cNvPr id="38926" name="Rectangle 30"/>
          <p:cNvSpPr>
            <a:spLocks noGrp="1" noChangeArrowheads="1"/>
          </p:cNvSpPr>
          <p:nvPr>
            <p:ph type="title"/>
          </p:nvPr>
        </p:nvSpPr>
        <p:spPr>
          <a:xfrm>
            <a:off x="34925" y="481013"/>
            <a:ext cx="9109075" cy="723900"/>
          </a:xfrm>
        </p:spPr>
        <p:txBody>
          <a:bodyPr/>
          <a:lstStyle/>
          <a:p>
            <a:r>
              <a:rPr lang="en-US" sz="1800" b="1" u="sng">
                <a:latin typeface="Arial" charset="0"/>
                <a:cs typeface="Arial" charset="0"/>
              </a:rPr>
              <a:t>ITR validated</a:t>
            </a:r>
            <a:r>
              <a:rPr lang="en-US" sz="1800" b="1">
                <a:latin typeface="Arial" charset="0"/>
                <a:cs typeface="Arial" charset="0"/>
              </a:rPr>
              <a:t> the requirement to be able to measure and report performance at the functional level using the MRM V2 model and operational data</a:t>
            </a:r>
            <a:r>
              <a:rPr lang="en-US">
                <a:latin typeface="Arial" charset="0"/>
                <a:cs typeface="Arial" charset="0"/>
              </a:rPr>
              <a:t> </a:t>
            </a:r>
          </a:p>
        </p:txBody>
      </p:sp>
      <p:sp>
        <p:nvSpPr>
          <p:cNvPr id="38927" name="Rectangle 31"/>
          <p:cNvSpPr>
            <a:spLocks noChangeArrowheads="1"/>
          </p:cNvSpPr>
          <p:nvPr/>
        </p:nvSpPr>
        <p:spPr bwMode="auto">
          <a:xfrm>
            <a:off x="2278063" y="3238500"/>
            <a:ext cx="4483100" cy="157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38928" name="Rectangle 32"/>
          <p:cNvSpPr>
            <a:spLocks noChangeArrowheads="1"/>
          </p:cNvSpPr>
          <p:nvPr/>
        </p:nvSpPr>
        <p:spPr bwMode="auto">
          <a:xfrm>
            <a:off x="2278063" y="3238500"/>
            <a:ext cx="4483100" cy="157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38929" name="Group 33"/>
          <p:cNvGrpSpPr>
            <a:grpSpLocks/>
          </p:cNvGrpSpPr>
          <p:nvPr/>
        </p:nvGrpSpPr>
        <p:grpSpPr bwMode="auto">
          <a:xfrm>
            <a:off x="2327275" y="3233738"/>
            <a:ext cx="4300538" cy="2325687"/>
            <a:chOff x="1466" y="2037"/>
            <a:chExt cx="2709" cy="1465"/>
          </a:xfrm>
        </p:grpSpPr>
        <p:pic>
          <p:nvPicPr>
            <p:cNvPr id="38930"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black">
            <a:xfrm>
              <a:off x="2853" y="2037"/>
              <a:ext cx="1322"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black">
            <a:xfrm>
              <a:off x="1466" y="2062"/>
              <a:ext cx="1300"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2"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black">
            <a:xfrm>
              <a:off x="2170" y="2528"/>
              <a:ext cx="1326"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3" name="Text Box 37"/>
            <p:cNvSpPr txBox="1">
              <a:spLocks noChangeArrowheads="1"/>
            </p:cNvSpPr>
            <p:nvPr/>
          </p:nvSpPr>
          <p:spPr bwMode="auto">
            <a:xfrm>
              <a:off x="1589" y="2101"/>
              <a:ext cx="108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97000"/>
                </a:lnSpc>
                <a:buClr>
                  <a:srgbClr val="000600"/>
                </a:buClr>
                <a:buSzPct val="100000"/>
                <a:buFont typeface="Arial" charset="0"/>
                <a:buNone/>
              </a:pPr>
              <a:r>
                <a:rPr lang="en-US" sz="1800" b="1">
                  <a:solidFill>
                    <a:srgbClr val="000600"/>
                  </a:solidFill>
                </a:rPr>
                <a:t>Mission Performance</a:t>
              </a:r>
            </a:p>
          </p:txBody>
        </p:sp>
        <p:sp>
          <p:nvSpPr>
            <p:cNvPr id="38934" name="Text Box 38"/>
            <p:cNvSpPr txBox="1">
              <a:spLocks noChangeArrowheads="1"/>
            </p:cNvSpPr>
            <p:nvPr/>
          </p:nvSpPr>
          <p:spPr bwMode="auto">
            <a:xfrm>
              <a:off x="2985" y="2097"/>
              <a:ext cx="108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97000"/>
                </a:lnSpc>
                <a:buClr>
                  <a:srgbClr val="000600"/>
                </a:buClr>
                <a:buSzPct val="100000"/>
                <a:buFont typeface="Arial" charset="0"/>
                <a:buNone/>
              </a:pPr>
              <a:r>
                <a:rPr lang="en-US" sz="1800" b="1">
                  <a:solidFill>
                    <a:srgbClr val="000600"/>
                  </a:solidFill>
                </a:rPr>
                <a:t>Financial Performance</a:t>
              </a:r>
            </a:p>
          </p:txBody>
        </p:sp>
        <p:sp>
          <p:nvSpPr>
            <p:cNvPr id="38935" name="Text Box 39"/>
            <p:cNvSpPr txBox="1">
              <a:spLocks noChangeArrowheads="1"/>
            </p:cNvSpPr>
            <p:nvPr/>
          </p:nvSpPr>
          <p:spPr bwMode="auto">
            <a:xfrm>
              <a:off x="2293" y="2557"/>
              <a:ext cx="1087"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eaLnBrk="1" hangingPunct="1">
                <a:lnSpc>
                  <a:spcPct val="97000"/>
                </a:lnSpc>
                <a:buClr>
                  <a:srgbClr val="000600"/>
                </a:buClr>
                <a:buSzPct val="100000"/>
                <a:buFont typeface="Arial" charset="0"/>
                <a:buNone/>
              </a:pPr>
              <a:r>
                <a:rPr lang="en-US" sz="1800" b="1">
                  <a:solidFill>
                    <a:srgbClr val="000600"/>
                  </a:solidFill>
                </a:rPr>
                <a:t>Operational Performance</a:t>
              </a:r>
            </a:p>
          </p:txBody>
        </p:sp>
      </p:grpSp>
    </p:spTree>
    <p:extLst>
      <p:ext uri="{BB962C8B-B14F-4D97-AF65-F5344CB8AC3E}">
        <p14:creationId xmlns:p14="http://schemas.microsoft.com/office/powerpoint/2010/main" val="3449934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184150" y="908050"/>
            <a:ext cx="8715375" cy="5329238"/>
            <a:chOff x="116" y="603"/>
            <a:chExt cx="5490" cy="3658"/>
          </a:xfrm>
        </p:grpSpPr>
        <p:grpSp>
          <p:nvGrpSpPr>
            <p:cNvPr id="40981" name="Group 3"/>
            <p:cNvGrpSpPr>
              <a:grpSpLocks/>
            </p:cNvGrpSpPr>
            <p:nvPr/>
          </p:nvGrpSpPr>
          <p:grpSpPr bwMode="auto">
            <a:xfrm>
              <a:off x="152" y="667"/>
              <a:ext cx="5446" cy="3558"/>
              <a:chOff x="152" y="667"/>
              <a:chExt cx="5446" cy="3558"/>
            </a:xfrm>
          </p:grpSpPr>
          <p:sp>
            <p:nvSpPr>
              <p:cNvPr id="40995" name="Rectangle 4"/>
              <p:cNvSpPr>
                <a:spLocks noChangeArrowheads="1"/>
              </p:cNvSpPr>
              <p:nvPr/>
            </p:nvSpPr>
            <p:spPr bwMode="auto">
              <a:xfrm flipH="1">
                <a:off x="158" y="2133"/>
                <a:ext cx="5427" cy="2092"/>
              </a:xfrm>
              <a:prstGeom prst="rect">
                <a:avLst/>
              </a:prstGeom>
              <a:gradFill rotWithShape="1">
                <a:gsLst>
                  <a:gs pos="0">
                    <a:srgbClr val="CCEC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0996" name="Rectangle 5"/>
              <p:cNvSpPr>
                <a:spLocks noChangeArrowheads="1"/>
              </p:cNvSpPr>
              <p:nvPr/>
            </p:nvSpPr>
            <p:spPr bwMode="auto">
              <a:xfrm>
                <a:off x="152" y="667"/>
                <a:ext cx="5427" cy="2092"/>
              </a:xfrm>
              <a:prstGeom prst="rect">
                <a:avLst/>
              </a:prstGeom>
              <a:gradFill rotWithShape="1">
                <a:gsLst>
                  <a:gs pos="0">
                    <a:schemeClr val="bg1"/>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0997" name="Freeform 6"/>
              <p:cNvSpPr>
                <a:spLocks/>
              </p:cNvSpPr>
              <p:nvPr/>
            </p:nvSpPr>
            <p:spPr bwMode="auto">
              <a:xfrm>
                <a:off x="152" y="1758"/>
                <a:ext cx="5446" cy="1910"/>
              </a:xfrm>
              <a:custGeom>
                <a:avLst/>
                <a:gdLst>
                  <a:gd name="T0" fmla="*/ 0 w 5446"/>
                  <a:gd name="T1" fmla="*/ 971 h 1910"/>
                  <a:gd name="T2" fmla="*/ 384 w 5446"/>
                  <a:gd name="T3" fmla="*/ 971 h 1910"/>
                  <a:gd name="T4" fmla="*/ 841 w 5446"/>
                  <a:gd name="T5" fmla="*/ 939 h 1910"/>
                  <a:gd name="T6" fmla="*/ 1162 w 5446"/>
                  <a:gd name="T7" fmla="*/ 879 h 1910"/>
                  <a:gd name="T8" fmla="*/ 1817 w 5446"/>
                  <a:gd name="T9" fmla="*/ 755 h 1910"/>
                  <a:gd name="T10" fmla="*/ 2490 w 5446"/>
                  <a:gd name="T11" fmla="*/ 582 h 1910"/>
                  <a:gd name="T12" fmla="*/ 2999 w 5446"/>
                  <a:gd name="T13" fmla="*/ 429 h 1910"/>
                  <a:gd name="T14" fmla="*/ 3488 w 5446"/>
                  <a:gd name="T15" fmla="*/ 282 h 1910"/>
                  <a:gd name="T16" fmla="*/ 3870 w 5446"/>
                  <a:gd name="T17" fmla="*/ 194 h 1910"/>
                  <a:gd name="T18" fmla="*/ 4184 w 5446"/>
                  <a:gd name="T19" fmla="*/ 122 h 1910"/>
                  <a:gd name="T20" fmla="*/ 4468 w 5446"/>
                  <a:gd name="T21" fmla="*/ 78 h 1910"/>
                  <a:gd name="T22" fmla="*/ 4732 w 5446"/>
                  <a:gd name="T23" fmla="*/ 50 h 1910"/>
                  <a:gd name="T24" fmla="*/ 4920 w 5446"/>
                  <a:gd name="T25" fmla="*/ 34 h 1910"/>
                  <a:gd name="T26" fmla="*/ 5126 w 5446"/>
                  <a:gd name="T27" fmla="*/ 20 h 1910"/>
                  <a:gd name="T28" fmla="*/ 5344 w 5446"/>
                  <a:gd name="T29" fmla="*/ 14 h 1910"/>
                  <a:gd name="T30" fmla="*/ 5446 w 5446"/>
                  <a:gd name="T31" fmla="*/ 0 h 1910"/>
                  <a:gd name="T32" fmla="*/ 5446 w 5446"/>
                  <a:gd name="T33" fmla="*/ 1011 h 1910"/>
                  <a:gd name="T34" fmla="*/ 5209 w 5446"/>
                  <a:gd name="T35" fmla="*/ 1001 h 1910"/>
                  <a:gd name="T36" fmla="*/ 4846 w 5446"/>
                  <a:gd name="T37" fmla="*/ 1031 h 1910"/>
                  <a:gd name="T38" fmla="*/ 4566 w 5446"/>
                  <a:gd name="T39" fmla="*/ 1051 h 1910"/>
                  <a:gd name="T40" fmla="*/ 4193 w 5446"/>
                  <a:gd name="T41" fmla="*/ 1113 h 1910"/>
                  <a:gd name="T42" fmla="*/ 3860 w 5446"/>
                  <a:gd name="T43" fmla="*/ 1185 h 1910"/>
                  <a:gd name="T44" fmla="*/ 3498 w 5446"/>
                  <a:gd name="T45" fmla="*/ 1287 h 1910"/>
                  <a:gd name="T46" fmla="*/ 3248 w 5446"/>
                  <a:gd name="T47" fmla="*/ 1348 h 1910"/>
                  <a:gd name="T48" fmla="*/ 3010 w 5446"/>
                  <a:gd name="T49" fmla="*/ 1420 h 1910"/>
                  <a:gd name="T50" fmla="*/ 2770 w 5446"/>
                  <a:gd name="T51" fmla="*/ 1491 h 1910"/>
                  <a:gd name="T52" fmla="*/ 2459 w 5446"/>
                  <a:gd name="T53" fmla="*/ 1583 h 1910"/>
                  <a:gd name="T54" fmla="*/ 2211 w 5446"/>
                  <a:gd name="T55" fmla="*/ 1655 h 1910"/>
                  <a:gd name="T56" fmla="*/ 2003 w 5446"/>
                  <a:gd name="T57" fmla="*/ 1706 h 1910"/>
                  <a:gd name="T58" fmla="*/ 1660 w 5446"/>
                  <a:gd name="T59" fmla="*/ 1767 h 1910"/>
                  <a:gd name="T60" fmla="*/ 1380 w 5446"/>
                  <a:gd name="T61" fmla="*/ 1818 h 1910"/>
                  <a:gd name="T62" fmla="*/ 1121 w 5446"/>
                  <a:gd name="T63" fmla="*/ 1859 h 1910"/>
                  <a:gd name="T64" fmla="*/ 903 w 5446"/>
                  <a:gd name="T65" fmla="*/ 1890 h 1910"/>
                  <a:gd name="T66" fmla="*/ 664 w 5446"/>
                  <a:gd name="T67" fmla="*/ 1900 h 1910"/>
                  <a:gd name="T68" fmla="*/ 270 w 5446"/>
                  <a:gd name="T69" fmla="*/ 1910 h 1910"/>
                  <a:gd name="T70" fmla="*/ 0 w 5446"/>
                  <a:gd name="T71" fmla="*/ 1910 h 1910"/>
                  <a:gd name="T72" fmla="*/ 0 w 5446"/>
                  <a:gd name="T73" fmla="*/ 971 h 19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46"/>
                  <a:gd name="T112" fmla="*/ 0 h 1910"/>
                  <a:gd name="T113" fmla="*/ 5446 w 5446"/>
                  <a:gd name="T114" fmla="*/ 1910 h 19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46" h="1910">
                    <a:moveTo>
                      <a:pt x="0" y="971"/>
                    </a:moveTo>
                    <a:lnTo>
                      <a:pt x="384" y="971"/>
                    </a:lnTo>
                    <a:lnTo>
                      <a:pt x="841" y="939"/>
                    </a:lnTo>
                    <a:lnTo>
                      <a:pt x="1162" y="879"/>
                    </a:lnTo>
                    <a:lnTo>
                      <a:pt x="1817" y="755"/>
                    </a:lnTo>
                    <a:lnTo>
                      <a:pt x="2490" y="582"/>
                    </a:lnTo>
                    <a:lnTo>
                      <a:pt x="2999" y="429"/>
                    </a:lnTo>
                    <a:lnTo>
                      <a:pt x="3488" y="282"/>
                    </a:lnTo>
                    <a:lnTo>
                      <a:pt x="3870" y="194"/>
                    </a:lnTo>
                    <a:lnTo>
                      <a:pt x="4184" y="122"/>
                    </a:lnTo>
                    <a:lnTo>
                      <a:pt x="4468" y="78"/>
                    </a:lnTo>
                    <a:lnTo>
                      <a:pt x="4732" y="50"/>
                    </a:lnTo>
                    <a:lnTo>
                      <a:pt x="4920" y="34"/>
                    </a:lnTo>
                    <a:lnTo>
                      <a:pt x="5126" y="20"/>
                    </a:lnTo>
                    <a:lnTo>
                      <a:pt x="5344" y="14"/>
                    </a:lnTo>
                    <a:lnTo>
                      <a:pt x="5446" y="0"/>
                    </a:lnTo>
                    <a:lnTo>
                      <a:pt x="5446" y="1011"/>
                    </a:lnTo>
                    <a:lnTo>
                      <a:pt x="5209" y="1001"/>
                    </a:lnTo>
                    <a:lnTo>
                      <a:pt x="4846" y="1031"/>
                    </a:lnTo>
                    <a:lnTo>
                      <a:pt x="4566" y="1051"/>
                    </a:lnTo>
                    <a:lnTo>
                      <a:pt x="4193" y="1113"/>
                    </a:lnTo>
                    <a:lnTo>
                      <a:pt x="3860" y="1185"/>
                    </a:lnTo>
                    <a:lnTo>
                      <a:pt x="3498" y="1287"/>
                    </a:lnTo>
                    <a:lnTo>
                      <a:pt x="3248" y="1348"/>
                    </a:lnTo>
                    <a:lnTo>
                      <a:pt x="3010" y="1420"/>
                    </a:lnTo>
                    <a:lnTo>
                      <a:pt x="2770" y="1491"/>
                    </a:lnTo>
                    <a:lnTo>
                      <a:pt x="2459" y="1583"/>
                    </a:lnTo>
                    <a:lnTo>
                      <a:pt x="2211" y="1655"/>
                    </a:lnTo>
                    <a:lnTo>
                      <a:pt x="2003" y="1706"/>
                    </a:lnTo>
                    <a:lnTo>
                      <a:pt x="1660" y="1767"/>
                    </a:lnTo>
                    <a:lnTo>
                      <a:pt x="1380" y="1818"/>
                    </a:lnTo>
                    <a:lnTo>
                      <a:pt x="1121" y="1859"/>
                    </a:lnTo>
                    <a:lnTo>
                      <a:pt x="903" y="1890"/>
                    </a:lnTo>
                    <a:lnTo>
                      <a:pt x="664" y="1900"/>
                    </a:lnTo>
                    <a:lnTo>
                      <a:pt x="270" y="1910"/>
                    </a:lnTo>
                    <a:lnTo>
                      <a:pt x="0" y="1910"/>
                    </a:lnTo>
                    <a:lnTo>
                      <a:pt x="0" y="9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0982" name="Picture 44" descr="slope1_0413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 y="1034"/>
              <a:ext cx="60" cy="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Picture 45" descr="slope2_0413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 y="4185"/>
              <a:ext cx="5454"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4" name="Rectangle 8"/>
            <p:cNvSpPr>
              <a:spLocks noChangeArrowheads="1"/>
            </p:cNvSpPr>
            <p:nvPr/>
          </p:nvSpPr>
          <p:spPr bwMode="gray">
            <a:xfrm>
              <a:off x="1843" y="649"/>
              <a:ext cx="875"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Financial Performance &amp; Strategy Management</a:t>
              </a:r>
            </a:p>
          </p:txBody>
        </p:sp>
        <p:sp>
          <p:nvSpPr>
            <p:cNvPr id="40985" name="Rectangle 9"/>
            <p:cNvSpPr>
              <a:spLocks noChangeArrowheads="1"/>
            </p:cNvSpPr>
            <p:nvPr/>
          </p:nvSpPr>
          <p:spPr bwMode="gray">
            <a:xfrm>
              <a:off x="3195" y="657"/>
              <a:ext cx="86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Advanced Analytics</a:t>
              </a:r>
            </a:p>
          </p:txBody>
        </p:sp>
        <p:sp>
          <p:nvSpPr>
            <p:cNvPr id="40986" name="Rectangle 15"/>
            <p:cNvSpPr>
              <a:spLocks noChangeArrowheads="1"/>
            </p:cNvSpPr>
            <p:nvPr/>
          </p:nvSpPr>
          <p:spPr bwMode="gray">
            <a:xfrm>
              <a:off x="424" y="659"/>
              <a:ext cx="100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Business Intelligence</a:t>
              </a:r>
            </a:p>
          </p:txBody>
        </p:sp>
        <p:sp>
          <p:nvSpPr>
            <p:cNvPr id="40987" name="Text Box 12"/>
            <p:cNvSpPr txBox="1">
              <a:spLocks noChangeArrowheads="1"/>
            </p:cNvSpPr>
            <p:nvPr/>
          </p:nvSpPr>
          <p:spPr bwMode="auto">
            <a:xfrm>
              <a:off x="116" y="606"/>
              <a:ext cx="366"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1</a:t>
              </a:r>
            </a:p>
          </p:txBody>
        </p:sp>
        <p:sp>
          <p:nvSpPr>
            <p:cNvPr id="40988" name="Text Box 13"/>
            <p:cNvSpPr txBox="1">
              <a:spLocks noChangeArrowheads="1"/>
            </p:cNvSpPr>
            <p:nvPr/>
          </p:nvSpPr>
          <p:spPr bwMode="auto">
            <a:xfrm>
              <a:off x="1489" y="613"/>
              <a:ext cx="396"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2</a:t>
              </a:r>
            </a:p>
          </p:txBody>
        </p:sp>
        <p:sp>
          <p:nvSpPr>
            <p:cNvPr id="40989" name="Text Box 14"/>
            <p:cNvSpPr txBox="1">
              <a:spLocks noChangeArrowheads="1"/>
            </p:cNvSpPr>
            <p:nvPr/>
          </p:nvSpPr>
          <p:spPr bwMode="auto">
            <a:xfrm>
              <a:off x="2841" y="603"/>
              <a:ext cx="396"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3</a:t>
              </a:r>
            </a:p>
          </p:txBody>
        </p:sp>
        <p:pic>
          <p:nvPicPr>
            <p:cNvPr id="40990" name="Picture 37" descr="divid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1" name="Picture 37" descr="divid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0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2" name="Picture 37" descr="divid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09" y="926"/>
              <a:ext cx="115" cy="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3" name="Rectangle 9"/>
            <p:cNvSpPr>
              <a:spLocks noChangeArrowheads="1"/>
            </p:cNvSpPr>
            <p:nvPr/>
          </p:nvSpPr>
          <p:spPr bwMode="gray">
            <a:xfrm>
              <a:off x="4541" y="655"/>
              <a:ext cx="89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 tIns="27432" rIns="27432" bIns="27432" anchor="ctr">
              <a:spAutoFit/>
            </a:bodyPr>
            <a:lstStyle/>
            <a:p>
              <a:pPr algn="l">
                <a:buClrTx/>
              </a:pPr>
              <a:r>
                <a:rPr lang="en-US" sz="1400" b="1">
                  <a:solidFill>
                    <a:srgbClr val="00649D"/>
                  </a:solidFill>
                  <a:latin typeface="Arial Unicode MS" charset="0"/>
                </a:rPr>
                <a:t>Analytic Applications</a:t>
              </a:r>
            </a:p>
          </p:txBody>
        </p:sp>
        <p:sp>
          <p:nvSpPr>
            <p:cNvPr id="40994" name="Text Box 14"/>
            <p:cNvSpPr txBox="1">
              <a:spLocks noChangeArrowheads="1"/>
            </p:cNvSpPr>
            <p:nvPr/>
          </p:nvSpPr>
          <p:spPr bwMode="auto">
            <a:xfrm>
              <a:off x="4187" y="610"/>
              <a:ext cx="396"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spcBef>
                  <a:spcPct val="50000"/>
                </a:spcBef>
                <a:buClrTx/>
                <a:buFontTx/>
                <a:buNone/>
              </a:pPr>
              <a:r>
                <a:rPr lang="en-US" sz="5400" b="1">
                  <a:solidFill>
                    <a:srgbClr val="00649D"/>
                  </a:solidFill>
                </a:rPr>
                <a:t>4</a:t>
              </a:r>
            </a:p>
          </p:txBody>
        </p:sp>
      </p:grpSp>
      <p:sp>
        <p:nvSpPr>
          <p:cNvPr id="40963" name="Rectangle 20"/>
          <p:cNvSpPr>
            <a:spLocks noGrp="1" noChangeArrowheads="1"/>
          </p:cNvSpPr>
          <p:nvPr>
            <p:ph type="title"/>
          </p:nvPr>
        </p:nvSpPr>
        <p:spPr>
          <a:xfrm>
            <a:off x="-9525" y="404813"/>
            <a:ext cx="8685213" cy="587375"/>
          </a:xfrm>
        </p:spPr>
        <p:txBody>
          <a:bodyPr/>
          <a:lstStyle/>
          <a:p>
            <a:r>
              <a:rPr lang="en-US" sz="1800" b="1" u="sng">
                <a:latin typeface="Arial" charset="0"/>
                <a:cs typeface="Arial" charset="0"/>
              </a:rPr>
              <a:t>ITR recommendation:</a:t>
            </a:r>
            <a:r>
              <a:rPr lang="en-US" sz="1800" b="1">
                <a:latin typeface="Arial" charset="0"/>
                <a:cs typeface="Arial" charset="0"/>
              </a:rPr>
              <a:t> Should leverage tools targeted to support measurement &amp; reporting capability </a:t>
            </a:r>
            <a:r>
              <a:rPr lang="en-US" sz="1800" b="1" u="sng">
                <a:latin typeface="Arial" charset="0"/>
                <a:cs typeface="Arial" charset="0"/>
              </a:rPr>
              <a:t>instead of</a:t>
            </a:r>
            <a:r>
              <a:rPr lang="en-US" sz="1800" b="1">
                <a:latin typeface="Arial" charset="0"/>
                <a:cs typeface="Arial" charset="0"/>
              </a:rPr>
              <a:t> developing scripts </a:t>
            </a:r>
          </a:p>
        </p:txBody>
      </p:sp>
      <p:sp>
        <p:nvSpPr>
          <p:cNvPr id="40964" name="Text Box 30"/>
          <p:cNvSpPr txBox="1">
            <a:spLocks noChangeArrowheads="1"/>
          </p:cNvSpPr>
          <p:nvPr/>
        </p:nvSpPr>
        <p:spPr bwMode="auto">
          <a:xfrm>
            <a:off x="2430463" y="1931988"/>
            <a:ext cx="207803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Financial and operational performance tied to attaining mission objectives.</a:t>
            </a:r>
          </a:p>
        </p:txBody>
      </p:sp>
      <p:sp>
        <p:nvSpPr>
          <p:cNvPr id="40965" name="Text Box 31"/>
          <p:cNvSpPr txBox="1">
            <a:spLocks noChangeArrowheads="1"/>
          </p:cNvSpPr>
          <p:nvPr/>
        </p:nvSpPr>
        <p:spPr bwMode="auto">
          <a:xfrm>
            <a:off x="363538" y="1933575"/>
            <a:ext cx="199866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kumimoji="1" lang="en-US" sz="1200" b="1"/>
              <a:t>Monitoring &amp; measuring mission performance to ensure the best outcomes.</a:t>
            </a:r>
          </a:p>
        </p:txBody>
      </p:sp>
      <p:sp>
        <p:nvSpPr>
          <p:cNvPr id="40966" name="Text Box 33"/>
          <p:cNvSpPr txBox="1">
            <a:spLocks noChangeArrowheads="1"/>
          </p:cNvSpPr>
          <p:nvPr/>
        </p:nvSpPr>
        <p:spPr bwMode="auto">
          <a:xfrm>
            <a:off x="4622800" y="1927225"/>
            <a:ext cx="19177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Predictive models, forecasting &amp; “what-if” scenarios for refining finance and operations to deliver mission objectives.</a:t>
            </a:r>
          </a:p>
        </p:txBody>
      </p:sp>
      <p:sp>
        <p:nvSpPr>
          <p:cNvPr id="40967" name="Text Box 33"/>
          <p:cNvSpPr txBox="1">
            <a:spLocks noChangeArrowheads="1"/>
          </p:cNvSpPr>
          <p:nvPr/>
        </p:nvSpPr>
        <p:spPr bwMode="auto">
          <a:xfrm>
            <a:off x="6680200" y="1920875"/>
            <a:ext cx="19970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200" b="1">
                <a:solidFill>
                  <a:srgbClr val="000000"/>
                </a:solidFill>
              </a:rPr>
              <a:t>Analytic applications developed for specific functions to better manage mission outcomes.</a:t>
            </a:r>
          </a:p>
        </p:txBody>
      </p:sp>
      <p:sp>
        <p:nvSpPr>
          <p:cNvPr id="40968" name="Text Box 30"/>
          <p:cNvSpPr txBox="1">
            <a:spLocks noChangeArrowheads="1"/>
          </p:cNvSpPr>
          <p:nvPr/>
        </p:nvSpPr>
        <p:spPr bwMode="auto">
          <a:xfrm>
            <a:off x="2360613" y="5240338"/>
            <a:ext cx="21748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Office of Finance, Program Offices</a:t>
            </a:r>
          </a:p>
        </p:txBody>
      </p:sp>
      <p:sp>
        <p:nvSpPr>
          <p:cNvPr id="40969" name="Text Box 31"/>
          <p:cNvSpPr txBox="1">
            <a:spLocks noChangeArrowheads="1"/>
          </p:cNvSpPr>
          <p:nvPr/>
        </p:nvSpPr>
        <p:spPr bwMode="auto">
          <a:xfrm>
            <a:off x="293688" y="5241925"/>
            <a:ext cx="20621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kumimoji="1" lang="en-US" sz="1400" b="1"/>
              <a:t>Senior Executive Level, Managers</a:t>
            </a:r>
          </a:p>
        </p:txBody>
      </p:sp>
      <p:sp>
        <p:nvSpPr>
          <p:cNvPr id="40970" name="Text Box 33"/>
          <p:cNvSpPr txBox="1">
            <a:spLocks noChangeArrowheads="1"/>
          </p:cNvSpPr>
          <p:nvPr/>
        </p:nvSpPr>
        <p:spPr bwMode="auto">
          <a:xfrm>
            <a:off x="4552950" y="5235575"/>
            <a:ext cx="19970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Office of Finance, Program Offices, Administration</a:t>
            </a:r>
          </a:p>
        </p:txBody>
      </p:sp>
      <p:sp>
        <p:nvSpPr>
          <p:cNvPr id="40971" name="Text Box 33"/>
          <p:cNvSpPr txBox="1">
            <a:spLocks noChangeArrowheads="1"/>
          </p:cNvSpPr>
          <p:nvPr/>
        </p:nvSpPr>
        <p:spPr bwMode="auto">
          <a:xfrm>
            <a:off x="6610350" y="5229225"/>
            <a:ext cx="19970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buClrTx/>
              <a:buFontTx/>
              <a:buChar char="•"/>
            </a:pPr>
            <a:r>
              <a:rPr lang="en-US" sz="1400" b="1">
                <a:solidFill>
                  <a:srgbClr val="000000"/>
                </a:solidFill>
              </a:rPr>
              <a:t>Specific Roles (HR, Supply Chain, Finance, Logistics)</a:t>
            </a:r>
          </a:p>
        </p:txBody>
      </p:sp>
      <p:pic>
        <p:nvPicPr>
          <p:cNvPr id="40972" name="Picture 29" descr="Cognos_2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724400"/>
            <a:ext cx="9239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30" descr="Cognos_2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063" y="3644900"/>
            <a:ext cx="9239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31" descr="Cognos_2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350" y="3675063"/>
            <a:ext cx="9239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5"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888" y="4181475"/>
            <a:ext cx="60166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Picture 33" descr="Cognos_22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4508500"/>
            <a:ext cx="9239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7"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4437063"/>
            <a:ext cx="60166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8" name="Rectangle 35"/>
          <p:cNvSpPr>
            <a:spLocks noChangeArrowheads="1"/>
          </p:cNvSpPr>
          <p:nvPr/>
        </p:nvSpPr>
        <p:spPr bwMode="auto">
          <a:xfrm>
            <a:off x="6877050" y="4292600"/>
            <a:ext cx="1976438" cy="639763"/>
          </a:xfrm>
          <a:prstGeom prst="rect">
            <a:avLst/>
          </a:prstGeom>
          <a:solidFill>
            <a:srgbClr val="6699FF">
              <a:alpha val="70195"/>
            </a:srgbClr>
          </a:solidFill>
          <a:ln w="9525">
            <a:solidFill>
              <a:schemeClr val="folHlink"/>
            </a:solidFill>
            <a:miter lim="800000"/>
            <a:headEnd/>
            <a:tailEnd/>
          </a:ln>
        </p:spPr>
        <p:txBody>
          <a:bodyPr anchor="ctr"/>
          <a:lstStyle/>
          <a:p>
            <a:pPr marL="288925" indent="-122238" algn="l" defTabSz="457200">
              <a:lnSpc>
                <a:spcPct val="97000"/>
              </a:lnSpc>
              <a:buClr>
                <a:schemeClr val="bg1"/>
              </a:buClr>
              <a:buSzPct val="100000"/>
              <a:buFont typeface="Arial" charset="0"/>
              <a:buChar char="•"/>
            </a:pPr>
            <a:r>
              <a:rPr lang="en-US" sz="1400" b="1">
                <a:solidFill>
                  <a:schemeClr val="bg1"/>
                </a:solidFill>
              </a:rPr>
              <a:t>Analytic Applications for Government</a:t>
            </a:r>
          </a:p>
        </p:txBody>
      </p:sp>
      <p:sp>
        <p:nvSpPr>
          <p:cNvPr id="40979" name="Rectangle 36"/>
          <p:cNvSpPr>
            <a:spLocks noChangeArrowheads="1"/>
          </p:cNvSpPr>
          <p:nvPr/>
        </p:nvSpPr>
        <p:spPr bwMode="auto">
          <a:xfrm>
            <a:off x="417513" y="3509963"/>
            <a:ext cx="2398712" cy="639762"/>
          </a:xfrm>
          <a:prstGeom prst="rect">
            <a:avLst/>
          </a:prstGeom>
          <a:solidFill>
            <a:srgbClr val="6699FF">
              <a:alpha val="70195"/>
            </a:srgbClr>
          </a:solidFill>
          <a:ln w="9525">
            <a:solidFill>
              <a:schemeClr val="folHlink"/>
            </a:solidFill>
            <a:miter lim="800000"/>
            <a:headEnd/>
            <a:tailEnd/>
          </a:ln>
        </p:spPr>
        <p:txBody>
          <a:bodyPr anchor="ctr"/>
          <a:lstStyle/>
          <a:p>
            <a:pPr marL="233363" indent="-122238" algn="l" defTabSz="457200">
              <a:lnSpc>
                <a:spcPct val="97000"/>
              </a:lnSpc>
              <a:buClr>
                <a:schemeClr val="bg1"/>
              </a:buClr>
              <a:buSzPct val="100000"/>
              <a:buFont typeface="Arial" charset="0"/>
              <a:buChar char="•"/>
            </a:pPr>
            <a:r>
              <a:rPr lang="en-US" sz="1400" b="1">
                <a:solidFill>
                  <a:schemeClr val="bg1"/>
                </a:solidFill>
              </a:rPr>
              <a:t>Municipal Performance Scorecard</a:t>
            </a:r>
          </a:p>
        </p:txBody>
      </p:sp>
      <p:sp>
        <p:nvSpPr>
          <p:cNvPr id="40980" name="Rectangle 37"/>
          <p:cNvSpPr>
            <a:spLocks noChangeArrowheads="1"/>
          </p:cNvSpPr>
          <p:nvPr/>
        </p:nvSpPr>
        <p:spPr bwMode="auto">
          <a:xfrm>
            <a:off x="2139950" y="2924175"/>
            <a:ext cx="4743450" cy="639763"/>
          </a:xfrm>
          <a:prstGeom prst="rect">
            <a:avLst/>
          </a:prstGeom>
          <a:solidFill>
            <a:srgbClr val="6699FF">
              <a:alpha val="70195"/>
            </a:srgbClr>
          </a:solidFill>
          <a:ln w="9525">
            <a:solidFill>
              <a:schemeClr val="folHlink"/>
            </a:solidFill>
            <a:miter lim="800000"/>
            <a:headEnd/>
            <a:tailEnd/>
          </a:ln>
        </p:spPr>
        <p:txBody>
          <a:bodyPr anchor="ctr"/>
          <a:lstStyle/>
          <a:p>
            <a:pPr marL="808038" indent="-122238" algn="l" defTabSz="457200">
              <a:lnSpc>
                <a:spcPct val="97000"/>
              </a:lnSpc>
              <a:buClr>
                <a:schemeClr val="bg1"/>
              </a:buClr>
              <a:buSzPct val="100000"/>
              <a:buFont typeface="Arial" charset="0"/>
              <a:buChar char="•"/>
            </a:pPr>
            <a:r>
              <a:rPr lang="en-US" sz="1400" b="1">
                <a:solidFill>
                  <a:schemeClr val="bg1"/>
                </a:solidFill>
              </a:rPr>
              <a:t>Municipal Executive Dashboard</a:t>
            </a:r>
          </a:p>
          <a:p>
            <a:pPr marL="808038" indent="-122238" algn="l" defTabSz="457200">
              <a:lnSpc>
                <a:spcPct val="97000"/>
              </a:lnSpc>
              <a:buClr>
                <a:schemeClr val="bg1"/>
              </a:buClr>
              <a:buSzPct val="100000"/>
              <a:buFont typeface="Arial" charset="0"/>
              <a:buChar char="•"/>
            </a:pPr>
            <a:r>
              <a:rPr lang="en-US" sz="1400" b="1">
                <a:solidFill>
                  <a:schemeClr val="bg1"/>
                </a:solidFill>
              </a:rPr>
              <a:t>CFO Dashboard for Government</a:t>
            </a:r>
          </a:p>
        </p:txBody>
      </p:sp>
      <p:sp>
        <p:nvSpPr>
          <p:cNvPr id="40999" name="Text Box 39"/>
          <p:cNvSpPr txBox="1">
            <a:spLocks noChangeArrowheads="1"/>
          </p:cNvSpPr>
          <p:nvPr/>
        </p:nvSpPr>
        <p:spPr bwMode="auto">
          <a:xfrm>
            <a:off x="468313" y="4221163"/>
            <a:ext cx="1766887" cy="476250"/>
          </a:xfrm>
          <a:prstGeom prst="rect">
            <a:avLst/>
          </a:prstGeom>
          <a:solidFill>
            <a:srgbClr val="3366FF"/>
          </a:solidFill>
          <a:ln>
            <a:noFill/>
          </a:ln>
          <a:effectLst>
            <a:prstShdw prst="shdw17" dist="17961" dir="2700000">
              <a:srgbClr val="3366FF">
                <a:gamma/>
                <a:shade val="60000"/>
                <a:invGamma/>
                <a:alpha val="74998"/>
              </a:srgb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lang="en-US" sz="1400" b="1"/>
              <a:t>Rational</a:t>
            </a:r>
          </a:p>
          <a:p>
            <a:r>
              <a:rPr lang="en-US" sz="1400" b="1"/>
              <a:t>Focal Point/Insight</a:t>
            </a:r>
          </a:p>
        </p:txBody>
      </p:sp>
      <p:sp>
        <p:nvSpPr>
          <p:cNvPr id="41000" name="Text Box 40"/>
          <p:cNvSpPr txBox="1">
            <a:spLocks noChangeArrowheads="1"/>
          </p:cNvSpPr>
          <p:nvPr/>
        </p:nvSpPr>
        <p:spPr bwMode="auto">
          <a:xfrm>
            <a:off x="2733675" y="3960813"/>
            <a:ext cx="1766888" cy="476250"/>
          </a:xfrm>
          <a:prstGeom prst="rect">
            <a:avLst/>
          </a:prstGeom>
          <a:solidFill>
            <a:srgbClr val="3366FF"/>
          </a:solidFill>
          <a:ln>
            <a:noFill/>
          </a:ln>
          <a:effectLst>
            <a:prstShdw prst="shdw17" dist="17961" dir="2700000">
              <a:srgbClr val="3366FF">
                <a:gamma/>
                <a:shade val="60000"/>
                <a:invGamma/>
                <a:alpha val="74998"/>
              </a:srgb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lang="en-US" sz="1400" b="1"/>
              <a:t>Rational</a:t>
            </a:r>
          </a:p>
          <a:p>
            <a:r>
              <a:rPr lang="en-US" sz="1400" b="1"/>
              <a:t>Focal Point/Insight</a:t>
            </a:r>
          </a:p>
        </p:txBody>
      </p:sp>
      <p:sp>
        <p:nvSpPr>
          <p:cNvPr id="140291" name="Text Box 3"/>
          <p:cNvSpPr txBox="1">
            <a:spLocks noChangeArrowheads="1"/>
          </p:cNvSpPr>
          <p:nvPr/>
        </p:nvSpPr>
        <p:spPr bwMode="auto">
          <a:xfrm>
            <a:off x="107950" y="5908675"/>
            <a:ext cx="8964613" cy="615950"/>
          </a:xfrm>
          <a:prstGeom prst="rect">
            <a:avLst/>
          </a:prstGeom>
          <a:solidFill>
            <a:srgbClr val="FFFF99"/>
          </a:solidFill>
          <a:ln w="6350">
            <a:solidFill>
              <a:schemeClr val="tx1"/>
            </a:solidFill>
            <a:miter lim="800000"/>
            <a:headEnd/>
            <a:tailEnd/>
          </a:ln>
        </p:spPr>
        <p:txBody>
          <a:bodyPr tIns="91440" bIns="9144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lnSpc>
                <a:spcPct val="90000"/>
              </a:lnSpc>
              <a:spcBef>
                <a:spcPct val="0"/>
              </a:spcBef>
              <a:spcAft>
                <a:spcPct val="0"/>
              </a:spcAft>
              <a:defRPr sz="2400">
                <a:solidFill>
                  <a:schemeClr val="tx1"/>
                </a:solidFill>
                <a:latin typeface="Arial" charset="0"/>
                <a:ea typeface="Arial" charset="0"/>
                <a:cs typeface="Arial" charset="0"/>
              </a:defRPr>
            </a:lvl6pPr>
            <a:lvl7pPr marL="914400" eaLnBrk="0" fontAlgn="base" hangingPunct="0">
              <a:lnSpc>
                <a:spcPct val="90000"/>
              </a:lnSpc>
              <a:spcBef>
                <a:spcPct val="0"/>
              </a:spcBef>
              <a:spcAft>
                <a:spcPct val="0"/>
              </a:spcAft>
              <a:defRPr sz="2400">
                <a:solidFill>
                  <a:schemeClr val="tx1"/>
                </a:solidFill>
                <a:latin typeface="Arial" charset="0"/>
                <a:ea typeface="Arial" charset="0"/>
                <a:cs typeface="Arial" charset="0"/>
              </a:defRPr>
            </a:lvl7pPr>
            <a:lvl8pPr marL="1371600" eaLnBrk="0" fontAlgn="base" hangingPunct="0">
              <a:lnSpc>
                <a:spcPct val="90000"/>
              </a:lnSpc>
              <a:spcBef>
                <a:spcPct val="0"/>
              </a:spcBef>
              <a:spcAft>
                <a:spcPct val="0"/>
              </a:spcAft>
              <a:defRPr sz="2400">
                <a:solidFill>
                  <a:schemeClr val="tx1"/>
                </a:solidFill>
                <a:latin typeface="Arial" charset="0"/>
                <a:ea typeface="Arial" charset="0"/>
                <a:cs typeface="Arial" charset="0"/>
              </a:defRPr>
            </a:lvl8pPr>
            <a:lvl9pPr marL="1828800" eaLnBrk="0" fontAlgn="base" hangingPunct="0">
              <a:lnSpc>
                <a:spcPct val="90000"/>
              </a:lnSpc>
              <a:spcBef>
                <a:spcPct val="0"/>
              </a:spcBef>
              <a:spcAft>
                <a:spcPct val="0"/>
              </a:spcAft>
              <a:defRPr sz="2400">
                <a:solidFill>
                  <a:schemeClr val="tx1"/>
                </a:solidFill>
                <a:latin typeface="Arial" charset="0"/>
                <a:ea typeface="Arial" charset="0"/>
                <a:cs typeface="Arial" charset="0"/>
              </a:defRPr>
            </a:lvl9pPr>
          </a:lstStyle>
          <a:p>
            <a:pPr algn="l" eaLnBrk="1" hangingPunct="1">
              <a:lnSpc>
                <a:spcPct val="100000"/>
              </a:lnSpc>
              <a:spcBef>
                <a:spcPct val="10000"/>
              </a:spcBef>
              <a:buClrTx/>
              <a:buFontTx/>
              <a:buNone/>
            </a:pPr>
            <a:r>
              <a:rPr lang="en-US" sz="1400" b="1" i="1">
                <a:solidFill>
                  <a:srgbClr val="000000"/>
                </a:solidFill>
                <a:latin typeface="Lucida Sans Unicode" charset="0"/>
              </a:rPr>
              <a:t>Note – Rational Insight, Rational FocalPoint and Cognos already integrated with Rational tools.  Request to investigate whether other BI/Dashboard/Analytics tools integrated (e.g. BusinessObjects)</a:t>
            </a:r>
          </a:p>
        </p:txBody>
      </p:sp>
    </p:spTree>
    <p:extLst>
      <p:ext uri="{BB962C8B-B14F-4D97-AF65-F5344CB8AC3E}">
        <p14:creationId xmlns:p14="http://schemas.microsoft.com/office/powerpoint/2010/main" val="15207789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268288" y="615950"/>
            <a:ext cx="8620125" cy="402674"/>
          </a:xfrm>
        </p:spPr>
        <p:txBody>
          <a:bodyPr/>
          <a:lstStyle/>
          <a:p>
            <a:r>
              <a:rPr lang="en-US" dirty="0"/>
              <a:t>IBM Smarter Cities Data Comparison and </a:t>
            </a:r>
            <a:r>
              <a:rPr lang="en-US" dirty="0" smtClean="0"/>
              <a:t>Gap Analysis </a:t>
            </a:r>
            <a:r>
              <a:rPr lang="en-US" dirty="0"/>
              <a:t>Offerings</a:t>
            </a:r>
          </a:p>
        </p:txBody>
      </p:sp>
      <p:sp>
        <p:nvSpPr>
          <p:cNvPr id="78851" name="Rectangle 3"/>
          <p:cNvSpPr>
            <a:spLocks noGrp="1" noChangeArrowheads="1"/>
          </p:cNvSpPr>
          <p:nvPr>
            <p:ph type="body" idx="1"/>
          </p:nvPr>
        </p:nvSpPr>
        <p:spPr>
          <a:xfrm>
            <a:off x="268288" y="1600200"/>
            <a:ext cx="8620125" cy="4524316"/>
          </a:xfrm>
        </p:spPr>
        <p:txBody>
          <a:bodyPr/>
          <a:lstStyle/>
          <a:p>
            <a:pPr marL="304800" indent="-304800"/>
            <a:r>
              <a:rPr lang="en-US" altLang="ja-JP" b="1" dirty="0">
                <a:ea typeface="MS PGothic" pitchFamily="34" charset="-128"/>
              </a:rPr>
              <a:t>City Forward </a:t>
            </a:r>
            <a:r>
              <a:rPr lang="en-US" altLang="ja-JP" dirty="0">
                <a:ea typeface="MS PGothic" pitchFamily="34" charset="-128"/>
              </a:rPr>
              <a:t>- City Forward is a single destination where users can access aggregated, publicly available data about cities and metropolitan areas around the world, choosing from 100’s of attributes across 10 domains, from transportation to health to </a:t>
            </a:r>
            <a:r>
              <a:rPr lang="en-US" altLang="ja-JP" dirty="0" smtClean="0">
                <a:ea typeface="MS PGothic" pitchFamily="34" charset="-128"/>
              </a:rPr>
              <a:t>economics for comparison and assessment </a:t>
            </a:r>
            <a:endParaRPr lang="en-US" altLang="ja-JP" dirty="0">
              <a:ea typeface="MS PGothic" pitchFamily="34" charset="-128"/>
            </a:endParaRPr>
          </a:p>
          <a:p>
            <a:pPr marL="304800" indent="-304800"/>
            <a:r>
              <a:rPr lang="en-US" altLang="ja-JP" b="1" dirty="0">
                <a:ea typeface="MS PGothic" pitchFamily="34" charset="-128"/>
              </a:rPr>
              <a:t>Smarter City Assessment </a:t>
            </a:r>
            <a:r>
              <a:rPr lang="en-US" altLang="ja-JP" dirty="0">
                <a:ea typeface="MS PGothic" pitchFamily="34" charset="-128"/>
              </a:rPr>
              <a:t>- where the city is compared with its </a:t>
            </a:r>
            <a:r>
              <a:rPr lang="en-US" altLang="ja-JP" dirty="0" smtClean="0">
                <a:ea typeface="MS PGothic" pitchFamily="34" charset="-128"/>
              </a:rPr>
              <a:t>peers, averages and aspirational targets </a:t>
            </a:r>
            <a:r>
              <a:rPr lang="en-US" altLang="ja-JP" dirty="0">
                <a:ea typeface="MS PGothic" pitchFamily="34" charset="-128"/>
              </a:rPr>
              <a:t>across 7 areas (City Services, People, Business, Communication, Transport, Energy, Water), </a:t>
            </a:r>
            <a:r>
              <a:rPr lang="en-US" altLang="ja-JP" dirty="0" smtClean="0">
                <a:ea typeface="MS PGothic" pitchFamily="34" charset="-128"/>
              </a:rPr>
              <a:t>to determine opportunities for change</a:t>
            </a:r>
            <a:endParaRPr lang="en-US" altLang="ja-JP" dirty="0">
              <a:ea typeface="MS PGothic" pitchFamily="34" charset="-128"/>
            </a:endParaRPr>
          </a:p>
          <a:p>
            <a:pPr marL="304800" indent="-304800"/>
            <a:r>
              <a:rPr lang="en-US" altLang="ja-JP" b="1" dirty="0">
                <a:ea typeface="MS PGothic" pitchFamily="34" charset="-128"/>
              </a:rPr>
              <a:t>Smarter City Maturity Model </a:t>
            </a:r>
            <a:r>
              <a:rPr lang="en-US" altLang="ja-JP" dirty="0">
                <a:ea typeface="MS PGothic" pitchFamily="34" charset="-128"/>
              </a:rPr>
              <a:t>– where the city’s maturity across 9 dimensions: City Governance &amp; Strategy, Smarter Water, Smarter Transportation, Smarter Utilities, Smarter Safety and Emergency Management, Smarter Buildings, Smarter Health, Smarter Education, Smarter Business </a:t>
            </a:r>
            <a:r>
              <a:rPr lang="en-US" altLang="ja-JP" dirty="0" smtClean="0">
                <a:ea typeface="MS PGothic" pitchFamily="34" charset="-128"/>
              </a:rPr>
              <a:t>Partnerships</a:t>
            </a:r>
            <a:r>
              <a:rPr lang="en-US" altLang="ja-JP" dirty="0">
                <a:ea typeface="MS PGothic" pitchFamily="34" charset="-128"/>
              </a:rPr>
              <a:t> </a:t>
            </a:r>
            <a:r>
              <a:rPr lang="en-US" altLang="ja-JP" dirty="0" smtClean="0">
                <a:ea typeface="MS PGothic" pitchFamily="34" charset="-128"/>
              </a:rPr>
              <a:t>to explore opportunities for change</a:t>
            </a:r>
            <a:endParaRPr lang="en-US" altLang="ja-JP" dirty="0">
              <a:ea typeface="MS PGothic" pitchFamily="34" charset="-128"/>
            </a:endParaRPr>
          </a:p>
          <a:p>
            <a:pPr marL="304800" indent="-304800"/>
            <a:r>
              <a:rPr lang="en-US" altLang="ja-JP" b="1" dirty="0">
                <a:ea typeface="MS PGothic" pitchFamily="34" charset="-128"/>
              </a:rPr>
              <a:t>Actionable Business Architecture </a:t>
            </a:r>
            <a:r>
              <a:rPr lang="en-US" altLang="ja-JP" dirty="0">
                <a:ea typeface="MS PGothic" pitchFamily="34" charset="-128"/>
              </a:rPr>
              <a:t>for Smarter Cities which contains City Ecosystem model spanning 11 competencies and 185 components across strategy, planning &amp; execution– By leveraging Outcome based business scenarios of “Understanding City Ecosystem” &amp; “Making City Smarter</a:t>
            </a:r>
            <a:r>
              <a:rPr lang="en-US" altLang="ja-JP" dirty="0" smtClean="0">
                <a:ea typeface="MS PGothic" pitchFamily="34" charset="-128"/>
              </a:rPr>
              <a:t>”</a:t>
            </a:r>
            <a:endParaRPr lang="en-US" altLang="ja-JP" dirty="0">
              <a:ea typeface="MS PGothic" pitchFamily="34" charset="-128"/>
            </a:endParaRPr>
          </a:p>
          <a:p>
            <a:pPr marL="304800" indent="-304800"/>
            <a:endParaRPr lang="en-US" dirty="0"/>
          </a:p>
        </p:txBody>
      </p:sp>
    </p:spTree>
    <p:extLst>
      <p:ext uri="{BB962C8B-B14F-4D97-AF65-F5344CB8AC3E}">
        <p14:creationId xmlns:p14="http://schemas.microsoft.com/office/powerpoint/2010/main" val="19070729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53988" y="808038"/>
            <a:ext cx="8467725" cy="487362"/>
          </a:xfrm>
        </p:spPr>
        <p:txBody>
          <a:bodyPr/>
          <a:lstStyle/>
          <a:p>
            <a:r>
              <a:rPr lang="en-US" smtClean="0"/>
              <a:t>Alignment with other initiatives</a:t>
            </a:r>
          </a:p>
        </p:txBody>
      </p:sp>
      <p:sp>
        <p:nvSpPr>
          <p:cNvPr id="84995" name="Content Placeholder 2"/>
          <p:cNvSpPr>
            <a:spLocks noGrp="1"/>
          </p:cNvSpPr>
          <p:nvPr>
            <p:ph idx="1"/>
          </p:nvPr>
        </p:nvSpPr>
        <p:spPr>
          <a:xfrm>
            <a:off x="304800" y="1447800"/>
            <a:ext cx="8382000" cy="5257800"/>
          </a:xfrm>
        </p:spPr>
        <p:txBody>
          <a:bodyPr/>
          <a:lstStyle/>
          <a:p>
            <a:r>
              <a:rPr lang="en-US" sz="1600" b="1" dirty="0" smtClean="0"/>
              <a:t>MISA Municipal Reference Model: </a:t>
            </a:r>
            <a:r>
              <a:rPr lang="en-US" sz="1600" dirty="0" smtClean="0"/>
              <a:t>Addresses the policy and planning domain for </a:t>
            </a:r>
            <a:r>
              <a:rPr lang="en-US" sz="1600" b="1" i="1" dirty="0" smtClean="0"/>
              <a:t>what</a:t>
            </a:r>
            <a:r>
              <a:rPr lang="en-US" sz="1600" dirty="0" smtClean="0"/>
              <a:t> the municipality does to evolves to address business influencers and meet community needs</a:t>
            </a:r>
          </a:p>
          <a:p>
            <a:r>
              <a:rPr lang="en-US" b="1" dirty="0"/>
              <a:t>Actionable Smarter Cities</a:t>
            </a:r>
            <a:r>
              <a:rPr lang="en-US" dirty="0"/>
              <a:t>: A combination engagement method and platform for municipal strategic planning and operational support that combines some of the above. Based on CBMSOMA method and tools, feeding into WBM and SA based on GBS Actionable Business Architecture strategy. Addresses the operational domain for </a:t>
            </a:r>
            <a:r>
              <a:rPr lang="en-US" b="1" i="1" dirty="0"/>
              <a:t>how</a:t>
            </a:r>
            <a:r>
              <a:rPr lang="en-US" dirty="0"/>
              <a:t> the municipality provides the chosen programs and services in a smart, efficient way.</a:t>
            </a:r>
          </a:p>
          <a:p>
            <a:r>
              <a:rPr lang="en-US" sz="1600" b="1" dirty="0" smtClean="0"/>
              <a:t>Physical Meets Digital-Physical Infrastructure </a:t>
            </a:r>
            <a:r>
              <a:rPr lang="en-US" sz="1600" dirty="0" smtClean="0"/>
              <a:t>(PMD-PI) for Smarter cities EA: This is essentially a technical architecture based on the Triton platform for collecting, analyzing, reporting and acting on real-time municipal information in support of municipal operations. Chris </a:t>
            </a:r>
            <a:r>
              <a:rPr lang="en-US" sz="1600" dirty="0" err="1" smtClean="0"/>
              <a:t>O'Connon</a:t>
            </a:r>
            <a:endParaRPr lang="en-US" sz="1600" dirty="0" smtClean="0"/>
          </a:p>
          <a:p>
            <a:r>
              <a:rPr lang="en-US" sz="1600" b="1" dirty="0" smtClean="0"/>
              <a:t>Cognos Performance Management Expert </a:t>
            </a:r>
            <a:r>
              <a:rPr lang="en-US" sz="1600" dirty="0" smtClean="0"/>
              <a:t>applied to Municipal Performance Management: Could be seen as component of the PMD-DI for bottom-up BI input into strategic planning driven by operational data.</a:t>
            </a:r>
          </a:p>
          <a:p>
            <a:r>
              <a:rPr lang="en-US" sz="1600" b="1" dirty="0" smtClean="0"/>
              <a:t>Multi-Agent Accelerator</a:t>
            </a:r>
            <a:r>
              <a:rPr lang="en-US" sz="1600" dirty="0" smtClean="0"/>
              <a:t>, David </a:t>
            </a:r>
            <a:r>
              <a:rPr lang="en-US" sz="1600" dirty="0" err="1" smtClean="0"/>
              <a:t>Conh</a:t>
            </a:r>
            <a:r>
              <a:rPr lang="en-US" sz="1600" dirty="0" smtClean="0"/>
              <a:t>, creating a cloud based hub of services that can be composed into a relevant set of services.</a:t>
            </a:r>
          </a:p>
          <a:p>
            <a:r>
              <a:rPr lang="en-US" sz="1600" b="1" dirty="0" smtClean="0"/>
              <a:t>Cause effect graph</a:t>
            </a:r>
          </a:p>
        </p:txBody>
      </p:sp>
      <p:sp>
        <p:nvSpPr>
          <p:cNvPr id="84996" name="Slide Number Placeholder 3"/>
          <p:cNvSpPr>
            <a:spLocks noGrp="1"/>
          </p:cNvSpPr>
          <p:nvPr>
            <p:ph type="sldNum" sz="quarter" idx="10"/>
          </p:nvPr>
        </p:nvSpPr>
        <p:spPr>
          <a:noFill/>
          <a:ln/>
        </p:spPr>
        <p:txBody>
          <a:bodyPr/>
          <a:lstStyle/>
          <a:p>
            <a:fld id="{153BF628-56A1-A340-AAC8-55BAFD3D93AE}" type="slidenum">
              <a:rPr lang="en-US" smtClean="0"/>
              <a:pPr/>
              <a:t>5</a:t>
            </a:fld>
            <a:endParaRPr lang="en-US" smtClean="0"/>
          </a:p>
        </p:txBody>
      </p:sp>
    </p:spTree>
    <p:extLst>
      <p:ext uri="{BB962C8B-B14F-4D97-AF65-F5344CB8AC3E}">
        <p14:creationId xmlns:p14="http://schemas.microsoft.com/office/powerpoint/2010/main" val="423693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txBox="1">
            <a:spLocks noChangeArrowheads="1"/>
          </p:cNvSpPr>
          <p:nvPr/>
        </p:nvSpPr>
        <p:spPr bwMode="auto">
          <a:xfrm>
            <a:off x="153988" y="515938"/>
            <a:ext cx="878998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b="1">
                <a:solidFill>
                  <a:srgbClr val="4E62FA"/>
                </a:solidFill>
                <a:latin typeface="Calibri" charset="0"/>
              </a:rPr>
              <a:t>  Some GTM Ideas: Clear channels will help avoid confusion</a:t>
            </a:r>
            <a:endParaRPr lang="en-US" sz="2000" b="1">
              <a:solidFill>
                <a:srgbClr val="C00000"/>
              </a:solidFill>
              <a:latin typeface="Calibri" charset="0"/>
            </a:endParaRPr>
          </a:p>
        </p:txBody>
      </p:sp>
      <p:sp>
        <p:nvSpPr>
          <p:cNvPr id="30" name="Rounded Rectangle 29"/>
          <p:cNvSpPr/>
          <p:nvPr/>
        </p:nvSpPr>
        <p:spPr>
          <a:xfrm>
            <a:off x="838200" y="1811774"/>
            <a:ext cx="1828800" cy="340519"/>
          </a:xfrm>
          <a:prstGeom prst="roundRect">
            <a:avLst/>
          </a:prstGeom>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sz="1400" b="1" dirty="0">
                <a:latin typeface="+mj-lt"/>
              </a:rPr>
              <a:t>Client Requirements</a:t>
            </a:r>
          </a:p>
        </p:txBody>
      </p:sp>
      <p:sp>
        <p:nvSpPr>
          <p:cNvPr id="31" name="Rectangle 30"/>
          <p:cNvSpPr/>
          <p:nvPr/>
        </p:nvSpPr>
        <p:spPr>
          <a:xfrm>
            <a:off x="838200" y="2442430"/>
            <a:ext cx="1828800" cy="676885"/>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solidFill>
                  <a:srgbClr val="FFFFFF"/>
                </a:solidFill>
                <a:latin typeface="Calibri" charset="0"/>
              </a:rPr>
              <a:t>Strategy, Transformation and Analytics Solutions</a:t>
            </a:r>
          </a:p>
        </p:txBody>
      </p:sp>
      <p:sp>
        <p:nvSpPr>
          <p:cNvPr id="32" name="Right Arrow 31"/>
          <p:cNvSpPr/>
          <p:nvPr/>
        </p:nvSpPr>
        <p:spPr>
          <a:xfrm>
            <a:off x="2819400" y="2438400"/>
            <a:ext cx="533400" cy="550247"/>
          </a:xfrm>
          <a:prstGeom prst="rightArrow">
            <a:avLst/>
          </a:prstGeom>
        </p:spPr>
        <p:style>
          <a:lnRef idx="0">
            <a:schemeClr val="accent1"/>
          </a:lnRef>
          <a:fillRef idx="3">
            <a:schemeClr val="accent1"/>
          </a:fillRef>
          <a:effectRef idx="3">
            <a:schemeClr val="accent1"/>
          </a:effectRef>
          <a:fontRef idx="minor">
            <a:schemeClr val="lt1"/>
          </a:fontRef>
        </p:style>
        <p:txBody>
          <a:bodyPr anchor="ct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endParaRPr lang="en-US" sz="1200">
              <a:solidFill>
                <a:srgbClr val="FFFFFF"/>
              </a:solidFill>
              <a:latin typeface="Calibri" charset="0"/>
            </a:endParaRPr>
          </a:p>
        </p:txBody>
      </p:sp>
      <p:sp>
        <p:nvSpPr>
          <p:cNvPr id="33" name="Rectangle 32"/>
          <p:cNvSpPr/>
          <p:nvPr/>
        </p:nvSpPr>
        <p:spPr>
          <a:xfrm>
            <a:off x="3429000" y="2442430"/>
            <a:ext cx="1828800" cy="676885"/>
          </a:xfrm>
          <a:prstGeom prst="rect">
            <a:avLst/>
          </a:prstGeom>
          <a:solidFill>
            <a:srgbClr val="008000"/>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solidFill>
                  <a:srgbClr val="FFFFFF"/>
                </a:solidFill>
                <a:latin typeface="Calibri" charset="0"/>
              </a:rPr>
              <a:t>GBS S&amp;T and BAO </a:t>
            </a:r>
          </a:p>
        </p:txBody>
      </p:sp>
      <p:sp>
        <p:nvSpPr>
          <p:cNvPr id="34" name="Rounded Rectangle 33"/>
          <p:cNvSpPr/>
          <p:nvPr/>
        </p:nvSpPr>
        <p:spPr>
          <a:xfrm>
            <a:off x="3429000" y="1828800"/>
            <a:ext cx="1828800" cy="340519"/>
          </a:xfrm>
          <a:prstGeom prst="roundRect">
            <a:avLst/>
          </a:prstGeom>
          <a:solidFill>
            <a:srgbClr val="008000"/>
          </a:solidFill>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sz="1400" b="1" dirty="0">
                <a:latin typeface="+mj-lt"/>
              </a:rPr>
              <a:t>IBM Team</a:t>
            </a:r>
          </a:p>
        </p:txBody>
      </p:sp>
      <p:sp>
        <p:nvSpPr>
          <p:cNvPr id="35" name="Rectangle 34"/>
          <p:cNvSpPr/>
          <p:nvPr/>
        </p:nvSpPr>
        <p:spPr>
          <a:xfrm>
            <a:off x="838200" y="4267200"/>
            <a:ext cx="1828800" cy="6096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400" b="1" dirty="0">
                <a:latin typeface="+mj-lt"/>
              </a:rPr>
              <a:t>Enterprise Architecture</a:t>
            </a:r>
          </a:p>
        </p:txBody>
      </p:sp>
      <p:sp>
        <p:nvSpPr>
          <p:cNvPr id="36" name="Right Arrow 35"/>
          <p:cNvSpPr/>
          <p:nvPr/>
        </p:nvSpPr>
        <p:spPr>
          <a:xfrm>
            <a:off x="2819400" y="4267200"/>
            <a:ext cx="533400" cy="550247"/>
          </a:xfrm>
          <a:prstGeom prst="rightArrow">
            <a:avLst/>
          </a:prstGeom>
        </p:spPr>
        <p:style>
          <a:lnRef idx="0">
            <a:schemeClr val="accent1"/>
          </a:lnRef>
          <a:fillRef idx="3">
            <a:schemeClr val="accent1"/>
          </a:fillRef>
          <a:effectRef idx="3">
            <a:schemeClr val="accent1"/>
          </a:effectRef>
          <a:fontRef idx="minor">
            <a:schemeClr val="lt1"/>
          </a:fontRef>
        </p:style>
        <p:txBody>
          <a:bodyPr anchor="ct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endParaRPr lang="en-US" sz="1200">
              <a:solidFill>
                <a:srgbClr val="FFFFFF"/>
              </a:solidFill>
              <a:latin typeface="Calibri" charset="0"/>
            </a:endParaRPr>
          </a:p>
        </p:txBody>
      </p:sp>
      <p:sp>
        <p:nvSpPr>
          <p:cNvPr id="37" name="Rectangle 36"/>
          <p:cNvSpPr/>
          <p:nvPr/>
        </p:nvSpPr>
        <p:spPr>
          <a:xfrm>
            <a:off x="3429000" y="4271230"/>
            <a:ext cx="1828800" cy="676885"/>
          </a:xfrm>
          <a:prstGeom prst="rect">
            <a:avLst/>
          </a:prstGeom>
          <a:solidFill>
            <a:srgbClr val="008000"/>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solidFill>
                  <a:srgbClr val="FFFFFF"/>
                </a:solidFill>
                <a:latin typeface="Calibri" charset="0"/>
              </a:rPr>
              <a:t>GBS AIS </a:t>
            </a:r>
          </a:p>
          <a:p>
            <a:pPr algn="ctr" eaLnBrk="1" hangingPunct="1"/>
            <a:r>
              <a:rPr lang="en-US" sz="1400" b="1">
                <a:solidFill>
                  <a:srgbClr val="FFFFFF"/>
                </a:solidFill>
                <a:latin typeface="Calibri" charset="0"/>
              </a:rPr>
              <a:t>and Rational Services</a:t>
            </a:r>
          </a:p>
        </p:txBody>
      </p:sp>
      <p:sp>
        <p:nvSpPr>
          <p:cNvPr id="38" name="Right Arrow 37"/>
          <p:cNvSpPr/>
          <p:nvPr/>
        </p:nvSpPr>
        <p:spPr>
          <a:xfrm>
            <a:off x="5410200" y="2438400"/>
            <a:ext cx="533400" cy="550247"/>
          </a:xfrm>
          <a:prstGeom prst="rightArrow">
            <a:avLst/>
          </a:prstGeom>
          <a:solidFill>
            <a:srgbClr val="008000"/>
          </a:solidFill>
        </p:spPr>
        <p:style>
          <a:lnRef idx="0">
            <a:schemeClr val="accent1"/>
          </a:lnRef>
          <a:fillRef idx="3">
            <a:schemeClr val="accent1"/>
          </a:fillRef>
          <a:effectRef idx="3">
            <a:schemeClr val="accent1"/>
          </a:effectRef>
          <a:fontRef idx="minor">
            <a:schemeClr val="lt1"/>
          </a:fontRef>
        </p:style>
        <p:txBody>
          <a:bodyPr anchor="ct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endParaRPr lang="en-US" sz="1200">
              <a:solidFill>
                <a:srgbClr val="FFFFFF"/>
              </a:solidFill>
              <a:latin typeface="Calibri" charset="0"/>
            </a:endParaRPr>
          </a:p>
        </p:txBody>
      </p:sp>
      <p:sp>
        <p:nvSpPr>
          <p:cNvPr id="39" name="Right Arrow 38"/>
          <p:cNvSpPr/>
          <p:nvPr/>
        </p:nvSpPr>
        <p:spPr>
          <a:xfrm>
            <a:off x="5410200" y="4267200"/>
            <a:ext cx="533400" cy="550247"/>
          </a:xfrm>
          <a:prstGeom prst="rightArrow">
            <a:avLst/>
          </a:prstGeom>
          <a:solidFill>
            <a:srgbClr val="008000"/>
          </a:solidFill>
        </p:spPr>
        <p:style>
          <a:lnRef idx="0">
            <a:schemeClr val="accent1"/>
          </a:lnRef>
          <a:fillRef idx="3">
            <a:schemeClr val="accent1"/>
          </a:fillRef>
          <a:effectRef idx="3">
            <a:schemeClr val="accent1"/>
          </a:effectRef>
          <a:fontRef idx="minor">
            <a:schemeClr val="lt1"/>
          </a:fontRef>
        </p:style>
        <p:txBody>
          <a:bodyPr anchor="ct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endParaRPr lang="en-US" sz="1200">
              <a:solidFill>
                <a:srgbClr val="FFFFFF"/>
              </a:solidFill>
              <a:latin typeface="Calibri" charset="0"/>
            </a:endParaRPr>
          </a:p>
        </p:txBody>
      </p:sp>
      <p:sp>
        <p:nvSpPr>
          <p:cNvPr id="42" name="Rectangle 41"/>
          <p:cNvSpPr/>
          <p:nvPr/>
        </p:nvSpPr>
        <p:spPr>
          <a:xfrm>
            <a:off x="6019800" y="2438400"/>
            <a:ext cx="1828800" cy="609600"/>
          </a:xfrm>
          <a:prstGeom prst="rect">
            <a:avLst/>
          </a:prstGeom>
          <a:solidFill>
            <a:srgbClr val="660066"/>
          </a:solidFill>
        </p:spPr>
        <p:style>
          <a:lnRef idx="0">
            <a:schemeClr val="accent1"/>
          </a:lnRef>
          <a:fillRef idx="3">
            <a:schemeClr val="accent1"/>
          </a:fillRef>
          <a:effectRef idx="3">
            <a:schemeClr val="accent1"/>
          </a:effectRef>
          <a:fontRef idx="minor">
            <a:schemeClr val="lt1"/>
          </a:fontRef>
        </p:style>
        <p:txBody>
          <a:bodyPr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solidFill>
                  <a:srgbClr val="FFFFFF"/>
                </a:solidFill>
                <a:latin typeface="Calibri" charset="0"/>
              </a:rPr>
              <a:t>ASC/CBM (*)</a:t>
            </a:r>
          </a:p>
        </p:txBody>
      </p:sp>
      <p:sp>
        <p:nvSpPr>
          <p:cNvPr id="43" name="Rounded Rectangle 42"/>
          <p:cNvSpPr/>
          <p:nvPr/>
        </p:nvSpPr>
        <p:spPr>
          <a:xfrm>
            <a:off x="6019800" y="1828800"/>
            <a:ext cx="1828800" cy="340519"/>
          </a:xfrm>
          <a:prstGeom prst="roundRect">
            <a:avLst/>
          </a:prstGeom>
          <a:solidFill>
            <a:srgbClr val="660066"/>
          </a:solidFill>
        </p:spPr>
        <p:style>
          <a:lnRef idx="0">
            <a:schemeClr val="accent1"/>
          </a:lnRef>
          <a:fillRef idx="3">
            <a:schemeClr val="accent1"/>
          </a:fillRef>
          <a:effectRef idx="3">
            <a:schemeClr val="accent1"/>
          </a:effectRef>
          <a:fontRef idx="minor">
            <a:schemeClr val="lt1"/>
          </a:fontRef>
        </p:style>
        <p:txBody>
          <a:bodyPr anchor="ctr">
            <a:spAutoFit/>
          </a:bodyPr>
          <a:lstStyle/>
          <a:p>
            <a:pPr algn="ctr">
              <a:defRPr/>
            </a:pPr>
            <a:r>
              <a:rPr lang="en-US" sz="1400" b="1" dirty="0">
                <a:latin typeface="+mj-lt"/>
              </a:rPr>
              <a:t>Model and Tool</a:t>
            </a:r>
          </a:p>
        </p:txBody>
      </p:sp>
      <p:sp>
        <p:nvSpPr>
          <p:cNvPr id="50" name="Rectangle 49"/>
          <p:cNvSpPr/>
          <p:nvPr/>
        </p:nvSpPr>
        <p:spPr>
          <a:xfrm>
            <a:off x="6019800" y="4267200"/>
            <a:ext cx="1828800" cy="609600"/>
          </a:xfrm>
          <a:prstGeom prst="rect">
            <a:avLst/>
          </a:prstGeom>
          <a:solidFill>
            <a:srgbClr val="660066"/>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400" b="1" dirty="0">
                <a:latin typeface="+mj-lt"/>
              </a:rPr>
              <a:t>MRM/RSA</a:t>
            </a:r>
          </a:p>
        </p:txBody>
      </p:sp>
      <p:sp>
        <p:nvSpPr>
          <p:cNvPr id="52" name="Up-Down Arrow 51"/>
          <p:cNvSpPr/>
          <p:nvPr/>
        </p:nvSpPr>
        <p:spPr>
          <a:xfrm>
            <a:off x="6705600" y="3276600"/>
            <a:ext cx="457200" cy="762000"/>
          </a:xfrm>
          <a:prstGeom prst="upDownArrow">
            <a:avLst/>
          </a:prstGeom>
          <a:solidFill>
            <a:srgbClr val="660066"/>
          </a:solidFill>
        </p:spPr>
        <p:txBody>
          <a:bodyPr anchor="ctr">
            <a:spAutoFit/>
          </a:bodyPr>
          <a:lstStyle/>
          <a:p>
            <a:pPr algn="ctr"/>
            <a:endParaRPr lang="en-US" sz="1200">
              <a:latin typeface="Calibri" charset="0"/>
            </a:endParaRPr>
          </a:p>
        </p:txBody>
      </p:sp>
      <p:sp>
        <p:nvSpPr>
          <p:cNvPr id="55" name="TextBox 54"/>
          <p:cNvSpPr txBox="1"/>
          <p:nvPr/>
        </p:nvSpPr>
        <p:spPr>
          <a:xfrm>
            <a:off x="7162800" y="3429000"/>
            <a:ext cx="1219200" cy="533400"/>
          </a:xfrm>
          <a:prstGeom prst="rect">
            <a:avLst/>
          </a:prstGeom>
          <a:noFill/>
        </p:spPr>
        <p:txBody>
          <a:bodyPr lIns="45720" rIns="45720"/>
          <a:lstStyle/>
          <a:p>
            <a:pPr>
              <a:defRPr/>
            </a:pPr>
            <a:r>
              <a:rPr lang="en-US" sz="1200" b="1" dirty="0">
                <a:latin typeface="+mj-lt"/>
                <a:ea typeface="ＭＳ Ｐゴシック" pitchFamily="34" charset="-128"/>
                <a:cs typeface="+mn-cs"/>
              </a:rPr>
              <a:t>Cross-Selling Opportunities</a:t>
            </a:r>
          </a:p>
        </p:txBody>
      </p:sp>
      <p:sp>
        <p:nvSpPr>
          <p:cNvPr id="13357" name="Text Box 45"/>
          <p:cNvSpPr txBox="1">
            <a:spLocks noChangeArrowheads="1"/>
          </p:cNvSpPr>
          <p:nvPr/>
        </p:nvSpPr>
        <p:spPr bwMode="auto">
          <a:xfrm>
            <a:off x="336550" y="5753100"/>
            <a:ext cx="81359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t>(*) GBS would need to decide whether MISA content should be added for consulting and</a:t>
            </a:r>
          </a:p>
          <a:p>
            <a:r>
              <a:rPr lang="en-US" sz="1600"/>
              <a:t>     solution spaces in S&amp;T and BAO  </a:t>
            </a:r>
          </a:p>
        </p:txBody>
      </p:sp>
    </p:spTree>
    <p:extLst>
      <p:ext uri="{BB962C8B-B14F-4D97-AF65-F5344CB8AC3E}">
        <p14:creationId xmlns:p14="http://schemas.microsoft.com/office/powerpoint/2010/main" val="2280397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153988" y="515938"/>
            <a:ext cx="878998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b="1">
                <a:solidFill>
                  <a:srgbClr val="4E62FA"/>
                </a:solidFill>
                <a:latin typeface="Calibri" charset="0"/>
              </a:rPr>
              <a:t>Initial Analysis on ASC-MRM Tooling Integration</a:t>
            </a:r>
            <a:br>
              <a:rPr lang="en-US" sz="2000" b="1">
                <a:solidFill>
                  <a:srgbClr val="4E62FA"/>
                </a:solidFill>
                <a:latin typeface="Calibri" charset="0"/>
              </a:rPr>
            </a:br>
            <a:r>
              <a:rPr lang="en-US" b="1">
                <a:solidFill>
                  <a:srgbClr val="C00000"/>
                </a:solidFill>
                <a:latin typeface="Calibri" charset="0"/>
              </a:rPr>
              <a:t>Interfaces can be established between ABA workbench and SWG products</a:t>
            </a:r>
            <a:endParaRPr lang="en-US" sz="2000" b="1">
              <a:solidFill>
                <a:srgbClr val="C00000"/>
              </a:solidFill>
              <a:latin typeface="Calibri" charset="0"/>
            </a:endParaRPr>
          </a:p>
        </p:txBody>
      </p:sp>
      <p:sp>
        <p:nvSpPr>
          <p:cNvPr id="44" name="TextBox 43"/>
          <p:cNvSpPr txBox="1"/>
          <p:nvPr/>
        </p:nvSpPr>
        <p:spPr>
          <a:xfrm>
            <a:off x="381000" y="1295578"/>
            <a:ext cx="4876800" cy="6400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720" rIns="45720"/>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a:solidFill>
                  <a:srgbClr val="FFFFFF"/>
                </a:solidFill>
                <a:latin typeface="Calibri" charset="0"/>
              </a:rPr>
              <a:t>ABA Workbench 1.0</a:t>
            </a:r>
          </a:p>
          <a:p>
            <a:pPr algn="ctr" eaLnBrk="1" hangingPunct="1"/>
            <a:r>
              <a:rPr lang="en-US" sz="1200" b="1">
                <a:solidFill>
                  <a:srgbClr val="FFFFFF"/>
                </a:solidFill>
                <a:latin typeface="Calibri" charset="0"/>
              </a:rPr>
              <a:t>(Client Value: Strategy and Transformation)</a:t>
            </a:r>
            <a:endParaRPr lang="en-US" sz="1100" b="1">
              <a:solidFill>
                <a:srgbClr val="FFFFFF"/>
              </a:solidFill>
              <a:latin typeface="Calibri" charset="0"/>
            </a:endParaRPr>
          </a:p>
        </p:txBody>
      </p:sp>
      <p:sp>
        <p:nvSpPr>
          <p:cNvPr id="45" name="TextBox 44"/>
          <p:cNvSpPr txBox="1"/>
          <p:nvPr/>
        </p:nvSpPr>
        <p:spPr>
          <a:xfrm>
            <a:off x="5867400" y="1295578"/>
            <a:ext cx="2971800" cy="64008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45720" rIns="45720"/>
          <a:lstStyle/>
          <a:p>
            <a:pPr algn="ctr">
              <a:defRPr/>
            </a:pPr>
            <a:r>
              <a:rPr lang="en-US" sz="1400" b="1" dirty="0">
                <a:solidFill>
                  <a:srgbClr val="FFFFFF"/>
                </a:solidFill>
                <a:latin typeface="Calibri" pitchFamily="34" charset="0"/>
              </a:rPr>
              <a:t>SWG Products</a:t>
            </a:r>
          </a:p>
          <a:p>
            <a:pPr algn="ctr">
              <a:defRPr/>
            </a:pPr>
            <a:r>
              <a:rPr lang="en-US" sz="1200" b="1" dirty="0">
                <a:solidFill>
                  <a:srgbClr val="FFFFFF"/>
                </a:solidFill>
                <a:latin typeface="Calibri" pitchFamily="34" charset="0"/>
              </a:rPr>
              <a:t>(Client Value: Ongoing Management)</a:t>
            </a:r>
          </a:p>
        </p:txBody>
      </p:sp>
      <p:pic>
        <p:nvPicPr>
          <p:cNvPr id="46" name="Picture 2"/>
          <p:cNvPicPr>
            <a:picLocks noChangeAspect="1" noChangeArrowheads="1"/>
          </p:cNvPicPr>
          <p:nvPr/>
        </p:nvPicPr>
        <p:blipFill>
          <a:blip r:embed="rId3"/>
          <a:srcRect/>
          <a:stretch>
            <a:fillRect/>
          </a:stretch>
        </p:blipFill>
        <p:spPr bwMode="auto">
          <a:xfrm>
            <a:off x="533400" y="3573463"/>
            <a:ext cx="1828800" cy="1360487"/>
          </a:xfrm>
          <a:prstGeom prst="rect">
            <a:avLst/>
          </a:prstGeom>
          <a:noFill/>
          <a:ln w="9525">
            <a:solidFill>
              <a:schemeClr val="bg2">
                <a:lumMod val="75000"/>
              </a:schemeClr>
            </a:solidFill>
            <a:miter lim="800000"/>
            <a:headEnd/>
            <a:tailEnd/>
          </a:ln>
        </p:spPr>
      </p:pic>
      <p:pic>
        <p:nvPicPr>
          <p:cNvPr id="47" name="Picture 36"/>
          <p:cNvPicPr>
            <a:picLocks noChangeAspect="1"/>
          </p:cNvPicPr>
          <p:nvPr/>
        </p:nvPicPr>
        <p:blipFill>
          <a:blip r:embed="rId4"/>
          <a:srcRect/>
          <a:stretch>
            <a:fillRect/>
          </a:stretch>
        </p:blipFill>
        <p:spPr bwMode="auto">
          <a:xfrm>
            <a:off x="6535738" y="2317750"/>
            <a:ext cx="1462087" cy="987425"/>
          </a:xfrm>
          <a:prstGeom prst="rect">
            <a:avLst/>
          </a:prstGeom>
          <a:noFill/>
          <a:ln w="9525">
            <a:solidFill>
              <a:schemeClr val="bg2">
                <a:lumMod val="75000"/>
              </a:schemeClr>
            </a:solidFill>
            <a:miter lim="800000"/>
            <a:headEnd/>
            <a:tailEnd/>
          </a:ln>
        </p:spPr>
      </p:pic>
      <p:pic>
        <p:nvPicPr>
          <p:cNvPr id="48" name="Picture 4"/>
          <p:cNvPicPr>
            <a:picLocks noChangeAspect="1" noChangeArrowheads="1"/>
          </p:cNvPicPr>
          <p:nvPr/>
        </p:nvPicPr>
        <p:blipFill>
          <a:blip r:embed="rId5"/>
          <a:srcRect/>
          <a:stretch>
            <a:fillRect/>
          </a:stretch>
        </p:blipFill>
        <p:spPr bwMode="auto">
          <a:xfrm>
            <a:off x="6535738" y="3759200"/>
            <a:ext cx="1462087" cy="968375"/>
          </a:xfrm>
          <a:prstGeom prst="rect">
            <a:avLst/>
          </a:prstGeom>
          <a:noFill/>
          <a:ln w="9525" algn="ctr">
            <a:solidFill>
              <a:schemeClr val="bg2">
                <a:lumMod val="75000"/>
              </a:schemeClr>
            </a:solidFill>
            <a:miter lim="800000"/>
            <a:headEnd/>
            <a:tailEnd/>
          </a:ln>
          <a:effectLst/>
        </p:spPr>
      </p:pic>
      <p:pic>
        <p:nvPicPr>
          <p:cNvPr id="49" name="Picture 4" descr="Portfolio - Create Partitions - Component"/>
          <p:cNvPicPr>
            <a:picLocks noChangeAspect="1" noChangeArrowheads="1"/>
          </p:cNvPicPr>
          <p:nvPr/>
        </p:nvPicPr>
        <p:blipFill>
          <a:blip r:embed="rId6"/>
          <a:srcRect/>
          <a:stretch>
            <a:fillRect/>
          </a:stretch>
        </p:blipFill>
        <p:spPr bwMode="auto">
          <a:xfrm>
            <a:off x="3703638" y="3841750"/>
            <a:ext cx="1096962" cy="822325"/>
          </a:xfrm>
          <a:prstGeom prst="rect">
            <a:avLst/>
          </a:prstGeom>
          <a:noFill/>
          <a:ln>
            <a:solidFill>
              <a:schemeClr val="bg2">
                <a:lumMod val="75000"/>
              </a:schemeClr>
            </a:solidFill>
          </a:ln>
        </p:spPr>
      </p:pic>
      <p:sp>
        <p:nvSpPr>
          <p:cNvPr id="14349" name="TextBox 19"/>
          <p:cNvSpPr txBox="1">
            <a:spLocks noChangeArrowheads="1"/>
          </p:cNvSpPr>
          <p:nvPr/>
        </p:nvSpPr>
        <p:spPr bwMode="auto">
          <a:xfrm>
            <a:off x="3335338" y="3419475"/>
            <a:ext cx="190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EPMH </a:t>
            </a:r>
          </a:p>
          <a:p>
            <a:pPr algn="ctr" eaLnBrk="1" hangingPunct="1"/>
            <a:r>
              <a:rPr lang="en-US" sz="800" b="1">
                <a:solidFill>
                  <a:srgbClr val="000000"/>
                </a:solidFill>
                <a:latin typeface="Calibri" charset="0"/>
              </a:rPr>
              <a:t>(Enterprise Portfolio Management Hub)</a:t>
            </a:r>
          </a:p>
        </p:txBody>
      </p:sp>
      <p:pic>
        <p:nvPicPr>
          <p:cNvPr id="51" name="Picture 2"/>
          <p:cNvPicPr>
            <a:picLocks noChangeAspect="1" noChangeArrowheads="1"/>
          </p:cNvPicPr>
          <p:nvPr/>
        </p:nvPicPr>
        <p:blipFill>
          <a:blip r:embed="rId7"/>
          <a:srcRect/>
          <a:stretch>
            <a:fillRect/>
          </a:stretch>
        </p:blipFill>
        <p:spPr bwMode="auto">
          <a:xfrm>
            <a:off x="3703638" y="2411413"/>
            <a:ext cx="1096962" cy="788987"/>
          </a:xfrm>
          <a:prstGeom prst="rect">
            <a:avLst/>
          </a:prstGeom>
          <a:noFill/>
          <a:ln w="9525">
            <a:solidFill>
              <a:schemeClr val="bg2">
                <a:lumMod val="75000"/>
              </a:schemeClr>
            </a:solidFill>
            <a:miter lim="800000"/>
            <a:headEnd/>
            <a:tailEnd/>
          </a:ln>
        </p:spPr>
      </p:pic>
      <p:sp>
        <p:nvSpPr>
          <p:cNvPr id="14351" name="TextBox 21"/>
          <p:cNvSpPr txBox="1">
            <a:spLocks noChangeArrowheads="1"/>
          </p:cNvSpPr>
          <p:nvPr/>
        </p:nvSpPr>
        <p:spPr bwMode="auto">
          <a:xfrm>
            <a:off x="3429000" y="2133600"/>
            <a:ext cx="1676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CBM-SA Bridge v2</a:t>
            </a:r>
          </a:p>
        </p:txBody>
      </p:sp>
      <p:pic>
        <p:nvPicPr>
          <p:cNvPr id="53" name="Picture 4"/>
          <p:cNvPicPr>
            <a:picLocks noChangeAspect="1" noChangeArrowheads="1"/>
          </p:cNvPicPr>
          <p:nvPr/>
        </p:nvPicPr>
        <p:blipFill>
          <a:blip r:embed="rId8"/>
          <a:srcRect/>
          <a:stretch>
            <a:fillRect/>
          </a:stretch>
        </p:blipFill>
        <p:spPr bwMode="auto">
          <a:xfrm>
            <a:off x="6535738" y="5249863"/>
            <a:ext cx="1462087" cy="998537"/>
          </a:xfrm>
          <a:prstGeom prst="rect">
            <a:avLst/>
          </a:prstGeom>
          <a:noFill/>
          <a:ln w="9525">
            <a:solidFill>
              <a:schemeClr val="bg2">
                <a:lumMod val="75000"/>
              </a:schemeClr>
            </a:solidFill>
            <a:miter lim="800000"/>
            <a:headEnd/>
            <a:tailEnd/>
          </a:ln>
        </p:spPr>
      </p:pic>
      <p:pic>
        <p:nvPicPr>
          <p:cNvPr id="54" name="Picture 3"/>
          <p:cNvPicPr>
            <a:picLocks noChangeAspect="1" noChangeArrowheads="1"/>
          </p:cNvPicPr>
          <p:nvPr/>
        </p:nvPicPr>
        <p:blipFill>
          <a:blip r:embed="rId9"/>
          <a:srcRect/>
          <a:stretch>
            <a:fillRect/>
          </a:stretch>
        </p:blipFill>
        <p:spPr bwMode="auto">
          <a:xfrm>
            <a:off x="3703638" y="5359400"/>
            <a:ext cx="1096962" cy="750888"/>
          </a:xfrm>
          <a:prstGeom prst="rect">
            <a:avLst/>
          </a:prstGeom>
          <a:noFill/>
          <a:ln w="9525">
            <a:solidFill>
              <a:schemeClr val="bg2">
                <a:lumMod val="75000"/>
              </a:schemeClr>
            </a:solidFill>
            <a:miter lim="800000"/>
            <a:headEnd/>
            <a:tailEnd/>
          </a:ln>
        </p:spPr>
      </p:pic>
      <p:sp>
        <p:nvSpPr>
          <p:cNvPr id="14354" name="TextBox 26"/>
          <p:cNvSpPr txBox="1">
            <a:spLocks noChangeArrowheads="1"/>
          </p:cNvSpPr>
          <p:nvPr/>
        </p:nvSpPr>
        <p:spPr bwMode="auto">
          <a:xfrm>
            <a:off x="3429000" y="5054600"/>
            <a:ext cx="1676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Cognos Mashup Service</a:t>
            </a:r>
          </a:p>
        </p:txBody>
      </p:sp>
      <p:sp>
        <p:nvSpPr>
          <p:cNvPr id="14355" name="TextBox 27"/>
          <p:cNvSpPr txBox="1">
            <a:spLocks noChangeArrowheads="1"/>
          </p:cNvSpPr>
          <p:nvPr/>
        </p:nvSpPr>
        <p:spPr bwMode="auto">
          <a:xfrm>
            <a:off x="6383338" y="2009775"/>
            <a:ext cx="1752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Rational System Architect</a:t>
            </a:r>
          </a:p>
        </p:txBody>
      </p:sp>
      <p:sp>
        <p:nvSpPr>
          <p:cNvPr id="14356" name="TextBox 28"/>
          <p:cNvSpPr txBox="1">
            <a:spLocks noChangeArrowheads="1"/>
          </p:cNvSpPr>
          <p:nvPr/>
        </p:nvSpPr>
        <p:spPr bwMode="auto">
          <a:xfrm>
            <a:off x="6400800" y="3482975"/>
            <a:ext cx="1752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Rational Focal Point</a:t>
            </a:r>
          </a:p>
        </p:txBody>
      </p:sp>
      <p:sp>
        <p:nvSpPr>
          <p:cNvPr id="14357" name="TextBox 29"/>
          <p:cNvSpPr txBox="1">
            <a:spLocks noChangeArrowheads="1"/>
          </p:cNvSpPr>
          <p:nvPr/>
        </p:nvSpPr>
        <p:spPr bwMode="auto">
          <a:xfrm>
            <a:off x="6400800" y="4953000"/>
            <a:ext cx="1752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Cognos</a:t>
            </a:r>
          </a:p>
        </p:txBody>
      </p:sp>
      <p:cxnSp>
        <p:nvCxnSpPr>
          <p:cNvPr id="59" name="Elbow Connector 58"/>
          <p:cNvCxnSpPr>
            <a:stCxn id="46" idx="3"/>
            <a:endCxn id="51" idx="1"/>
          </p:cNvCxnSpPr>
          <p:nvPr/>
        </p:nvCxnSpPr>
        <p:spPr>
          <a:xfrm flipV="1">
            <a:off x="2362200" y="2805113"/>
            <a:ext cx="1341438" cy="1449387"/>
          </a:xfrm>
          <a:prstGeom prst="bentConnector3">
            <a:avLst>
              <a:gd name="adj1" fmla="val 50000"/>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6" idx="3"/>
            <a:endCxn id="49" idx="1"/>
          </p:cNvCxnSpPr>
          <p:nvPr/>
        </p:nvCxnSpPr>
        <p:spPr>
          <a:xfrm flipV="1">
            <a:off x="2362200" y="4252913"/>
            <a:ext cx="1341438" cy="1587"/>
          </a:xfrm>
          <a:prstGeom prst="bentConnector3">
            <a:avLst>
              <a:gd name="adj1" fmla="val 50000"/>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6" idx="3"/>
            <a:endCxn id="54" idx="1"/>
          </p:cNvCxnSpPr>
          <p:nvPr/>
        </p:nvCxnSpPr>
        <p:spPr>
          <a:xfrm>
            <a:off x="2362200" y="4254500"/>
            <a:ext cx="1341438" cy="1479550"/>
          </a:xfrm>
          <a:prstGeom prst="bentConnector3">
            <a:avLst>
              <a:gd name="adj1" fmla="val 50000"/>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Left-Right Arrow 61"/>
          <p:cNvSpPr/>
          <p:nvPr/>
        </p:nvSpPr>
        <p:spPr>
          <a:xfrm>
            <a:off x="5181600" y="2703513"/>
            <a:ext cx="914400" cy="304800"/>
          </a:xfrm>
          <a:prstGeom prst="leftRightArrow">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onstantia" charset="0"/>
              <a:ea typeface="ＭＳ Ｐゴシック" charset="0"/>
              <a:cs typeface="ＭＳ Ｐゴシック" charset="0"/>
            </a:endParaRPr>
          </a:p>
        </p:txBody>
      </p:sp>
      <p:sp>
        <p:nvSpPr>
          <p:cNvPr id="63" name="Left-Right Arrow 62"/>
          <p:cNvSpPr/>
          <p:nvPr/>
        </p:nvSpPr>
        <p:spPr>
          <a:xfrm>
            <a:off x="5181600" y="4164013"/>
            <a:ext cx="914400" cy="304800"/>
          </a:xfrm>
          <a:prstGeom prst="leftRightArrow">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onstantia" charset="0"/>
              <a:ea typeface="ＭＳ Ｐゴシック" charset="0"/>
              <a:cs typeface="ＭＳ Ｐゴシック" charset="0"/>
            </a:endParaRPr>
          </a:p>
        </p:txBody>
      </p:sp>
      <p:sp>
        <p:nvSpPr>
          <p:cNvPr id="64" name="Left-Right Arrow 63"/>
          <p:cNvSpPr/>
          <p:nvPr/>
        </p:nvSpPr>
        <p:spPr>
          <a:xfrm>
            <a:off x="5181600" y="5638800"/>
            <a:ext cx="914400" cy="304800"/>
          </a:xfrm>
          <a:prstGeom prst="leftRightArrow">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onstantia" charset="0"/>
              <a:ea typeface="ＭＳ Ｐゴシック" charset="0"/>
              <a:cs typeface="ＭＳ Ｐゴシック" charset="0"/>
            </a:endParaRPr>
          </a:p>
        </p:txBody>
      </p:sp>
      <p:sp>
        <p:nvSpPr>
          <p:cNvPr id="14364" name="TextBox 46"/>
          <p:cNvSpPr txBox="1">
            <a:spLocks noChangeArrowheads="1"/>
          </p:cNvSpPr>
          <p:nvPr/>
        </p:nvSpPr>
        <p:spPr bwMode="auto">
          <a:xfrm>
            <a:off x="609600" y="3276600"/>
            <a:ext cx="1676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200" b="1">
                <a:solidFill>
                  <a:srgbClr val="000000"/>
                </a:solidFill>
                <a:latin typeface="Calibri" charset="0"/>
              </a:rPr>
              <a:t>ABA User Interface</a:t>
            </a:r>
          </a:p>
        </p:txBody>
      </p:sp>
      <p:sp>
        <p:nvSpPr>
          <p:cNvPr id="66" name="TextBox 65"/>
          <p:cNvSpPr txBox="1"/>
          <p:nvPr/>
        </p:nvSpPr>
        <p:spPr>
          <a:xfrm>
            <a:off x="533400" y="5353050"/>
            <a:ext cx="1828800" cy="730250"/>
          </a:xfrm>
          <a:prstGeom prst="rect">
            <a:avLst/>
          </a:prstGeom>
          <a:noFill/>
          <a:ln w="19050">
            <a:solidFill>
              <a:schemeClr val="bg2">
                <a:lumMod val="75000"/>
              </a:schemeClr>
            </a:solidFill>
          </a:ln>
        </p:spPr>
        <p:txBody>
          <a:bodyPr lIns="45720" rIns="45720"/>
          <a:lstStyle/>
          <a:p>
            <a:pPr marL="227013" indent="-227013">
              <a:defRPr/>
            </a:pPr>
            <a:r>
              <a:rPr lang="en-US" sz="1100" b="1" dirty="0">
                <a:solidFill>
                  <a:srgbClr val="000000"/>
                </a:solidFill>
                <a:latin typeface="Calibri" pitchFamily="34" charset="0"/>
                <a:ea typeface="+mn-ea"/>
                <a:cs typeface="Arial" charset="0"/>
              </a:rPr>
              <a:t>Established Integration</a:t>
            </a:r>
          </a:p>
          <a:p>
            <a:pPr marL="114300" indent="-114300">
              <a:buFont typeface="Wingdings" pitchFamily="2" charset="2"/>
              <a:buChar char="Ø"/>
              <a:defRPr/>
            </a:pPr>
            <a:r>
              <a:rPr lang="en-US" sz="1000" dirty="0">
                <a:solidFill>
                  <a:srgbClr val="000000"/>
                </a:solidFill>
                <a:latin typeface="Calibri" pitchFamily="34" charset="0"/>
                <a:ea typeface="+mn-ea"/>
                <a:cs typeface="Arial" charset="0"/>
              </a:rPr>
              <a:t>Websphere Business Modeler</a:t>
            </a:r>
          </a:p>
          <a:p>
            <a:pPr marL="114300" indent="-114300">
              <a:buFont typeface="Wingdings" pitchFamily="2" charset="2"/>
              <a:buChar char="Ø"/>
              <a:defRPr/>
            </a:pPr>
            <a:r>
              <a:rPr lang="en-US" sz="1000" dirty="0">
                <a:solidFill>
                  <a:srgbClr val="000000"/>
                </a:solidFill>
                <a:latin typeface="Calibri" pitchFamily="34" charset="0"/>
                <a:ea typeface="+mn-ea"/>
                <a:cs typeface="Arial" charset="0"/>
              </a:rPr>
              <a:t>Lombardi Business Compass</a:t>
            </a:r>
          </a:p>
          <a:p>
            <a:pPr marL="114300" indent="-114300">
              <a:buFont typeface="Wingdings" pitchFamily="2" charset="2"/>
              <a:buChar char="Ø"/>
              <a:defRPr/>
            </a:pPr>
            <a:r>
              <a:rPr lang="en-US" sz="1000" dirty="0">
                <a:solidFill>
                  <a:srgbClr val="000000"/>
                </a:solidFill>
                <a:latin typeface="Calibri" pitchFamily="34" charset="0"/>
                <a:ea typeface="+mn-ea"/>
                <a:cs typeface="Arial" charset="0"/>
              </a:rPr>
              <a:t>SOME ME</a:t>
            </a:r>
          </a:p>
        </p:txBody>
      </p:sp>
      <p:cxnSp>
        <p:nvCxnSpPr>
          <p:cNvPr id="67" name="Elbow Connector 66"/>
          <p:cNvCxnSpPr>
            <a:stCxn id="46" idx="2"/>
            <a:endCxn id="66" idx="0"/>
          </p:cNvCxnSpPr>
          <p:nvPr/>
        </p:nvCxnSpPr>
        <p:spPr>
          <a:xfrm rot="5400000">
            <a:off x="1239045" y="5142706"/>
            <a:ext cx="417512" cy="3175"/>
          </a:xfrm>
          <a:prstGeom prst="bentConnector3">
            <a:avLst>
              <a:gd name="adj1" fmla="val 50000"/>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53" idx="3"/>
            <a:endCxn id="47" idx="3"/>
          </p:cNvCxnSpPr>
          <p:nvPr/>
        </p:nvCxnSpPr>
        <p:spPr>
          <a:xfrm flipV="1">
            <a:off x="7997825" y="2811463"/>
            <a:ext cx="1588" cy="2938462"/>
          </a:xfrm>
          <a:prstGeom prst="bentConnector3">
            <a:avLst>
              <a:gd name="adj1" fmla="val 14395466"/>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8" idx="3"/>
            <a:endCxn id="47" idx="3"/>
          </p:cNvCxnSpPr>
          <p:nvPr/>
        </p:nvCxnSpPr>
        <p:spPr>
          <a:xfrm flipV="1">
            <a:off x="7997825" y="2811463"/>
            <a:ext cx="1588" cy="1431925"/>
          </a:xfrm>
          <a:prstGeom prst="bentConnector3">
            <a:avLst>
              <a:gd name="adj1" fmla="val 14395466"/>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369" name="TextBox 57"/>
          <p:cNvSpPr txBox="1">
            <a:spLocks noChangeArrowheads="1"/>
          </p:cNvSpPr>
          <p:nvPr/>
        </p:nvSpPr>
        <p:spPr bwMode="auto">
          <a:xfrm>
            <a:off x="8153400" y="4038600"/>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000" b="1">
                <a:solidFill>
                  <a:srgbClr val="000000"/>
                </a:solidFill>
                <a:latin typeface="Calibri" charset="0"/>
              </a:rPr>
              <a:t>SWG Integration</a:t>
            </a:r>
          </a:p>
        </p:txBody>
      </p:sp>
    </p:spTree>
    <p:extLst>
      <p:ext uri="{BB962C8B-B14F-4D97-AF65-F5344CB8AC3E}">
        <p14:creationId xmlns:p14="http://schemas.microsoft.com/office/powerpoint/2010/main" val="1604684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53A2964-F92C-494C-B8B5-ED3B6E185487}" type="slidenum">
              <a:rPr lang="en-US">
                <a:solidFill>
                  <a:srgbClr val="000000"/>
                </a:solidFill>
                <a:latin typeface="Arial"/>
                <a:ea typeface="ＭＳ Ｐゴシック"/>
              </a:rPr>
              <a:pPr/>
              <a:t>8</a:t>
            </a:fld>
            <a:endParaRPr lang="en-US">
              <a:solidFill>
                <a:srgbClr val="000000"/>
              </a:solidFill>
              <a:latin typeface="Arial"/>
              <a:ea typeface="ＭＳ Ｐゴシック"/>
            </a:endParaRPr>
          </a:p>
        </p:txBody>
      </p:sp>
      <p:sp>
        <p:nvSpPr>
          <p:cNvPr id="114690" name="Rectangle 2"/>
          <p:cNvSpPr>
            <a:spLocks noGrp="1" noChangeArrowheads="1"/>
          </p:cNvSpPr>
          <p:nvPr>
            <p:ph type="title"/>
          </p:nvPr>
        </p:nvSpPr>
        <p:spPr/>
        <p:txBody>
          <a:bodyPr/>
          <a:lstStyle/>
          <a:p>
            <a:r>
              <a:rPr lang="en-US" dirty="0"/>
              <a:t>Integrated </a:t>
            </a:r>
            <a:r>
              <a:rPr lang="en-US" dirty="0" smtClean="0"/>
              <a:t>ASC </a:t>
            </a:r>
            <a:r>
              <a:rPr lang="en-US" dirty="0"/>
              <a:t>– MRM – </a:t>
            </a:r>
            <a:r>
              <a:rPr lang="en-US" dirty="0" smtClean="0"/>
              <a:t>SCA/SCMM </a:t>
            </a:r>
            <a:r>
              <a:rPr lang="en-US" dirty="0"/>
              <a:t>offering</a:t>
            </a:r>
          </a:p>
        </p:txBody>
      </p:sp>
      <p:sp>
        <p:nvSpPr>
          <p:cNvPr id="114691" name="Rectangle 3"/>
          <p:cNvSpPr>
            <a:spLocks noGrp="1" noChangeArrowheads="1"/>
          </p:cNvSpPr>
          <p:nvPr>
            <p:ph type="body" idx="1"/>
          </p:nvPr>
        </p:nvSpPr>
        <p:spPr>
          <a:xfrm>
            <a:off x="182563" y="1371600"/>
            <a:ext cx="8686800" cy="5257800"/>
          </a:xfrm>
        </p:spPr>
        <p:txBody>
          <a:bodyPr/>
          <a:lstStyle/>
          <a:p>
            <a:r>
              <a:rPr lang="en-US" sz="1400" dirty="0"/>
              <a:t>Crawl: </a:t>
            </a:r>
            <a:r>
              <a:rPr lang="en-US" sz="1400" dirty="0" smtClean="0"/>
              <a:t>Positioning of current offerings</a:t>
            </a:r>
            <a:endParaRPr lang="en-US" sz="1400" dirty="0"/>
          </a:p>
          <a:p>
            <a:pPr lvl="1"/>
            <a:r>
              <a:rPr lang="en-US" sz="1400" dirty="0"/>
              <a:t>Shared taxonomy to translate various assessments into actionable next steps</a:t>
            </a:r>
          </a:p>
          <a:p>
            <a:pPr lvl="2"/>
            <a:r>
              <a:rPr lang="en-US" sz="1400" dirty="0"/>
              <a:t>SCA, </a:t>
            </a:r>
            <a:r>
              <a:rPr lang="en-US" sz="1400" dirty="0" smtClean="0"/>
              <a:t>SCMM, ASC </a:t>
            </a:r>
            <a:r>
              <a:rPr lang="en-US" sz="1400" dirty="0"/>
              <a:t>and MRM </a:t>
            </a:r>
            <a:r>
              <a:rPr lang="en-US" sz="1400" dirty="0" smtClean="0"/>
              <a:t>capabilities defined, positioned and conceptually related</a:t>
            </a:r>
            <a:endParaRPr lang="en-US" sz="1400" dirty="0"/>
          </a:p>
          <a:p>
            <a:pPr lvl="2"/>
            <a:r>
              <a:rPr lang="en-US" sz="1400" dirty="0"/>
              <a:t>Result: MRM/</a:t>
            </a:r>
            <a:r>
              <a:rPr lang="en-US" sz="1400" dirty="0" smtClean="0"/>
              <a:t>ASC </a:t>
            </a:r>
            <a:r>
              <a:rPr lang="en-US" sz="1400" dirty="0"/>
              <a:t>leveraging SCA for quicker baseline, and SCA issue areas have targeted areas for consideration</a:t>
            </a:r>
          </a:p>
          <a:p>
            <a:r>
              <a:rPr lang="en-US" sz="1400" dirty="0" smtClean="0"/>
              <a:t>Walk: Information interchange between offerings</a:t>
            </a:r>
            <a:endParaRPr lang="en-US" sz="1400" dirty="0"/>
          </a:p>
          <a:p>
            <a:pPr lvl="1"/>
            <a:r>
              <a:rPr lang="en-US" sz="1400" dirty="0"/>
              <a:t>Basic Integration between data models for various offerings for </a:t>
            </a:r>
            <a:r>
              <a:rPr lang="en-US" sz="1400" dirty="0" smtClean="0"/>
              <a:t>KPIs to </a:t>
            </a:r>
            <a:r>
              <a:rPr lang="en-US" sz="1400" dirty="0"/>
              <a:t>transfer and aggregate measurement</a:t>
            </a:r>
          </a:p>
          <a:p>
            <a:pPr lvl="2"/>
            <a:r>
              <a:rPr lang="en-US" sz="1400" dirty="0" smtClean="0"/>
              <a:t>SCA alignment with SCMM, ASC </a:t>
            </a:r>
            <a:r>
              <a:rPr lang="en-US" sz="1400" dirty="0"/>
              <a:t>and MRM content </a:t>
            </a:r>
            <a:r>
              <a:rPr lang="en-US" sz="1400" dirty="0" smtClean="0"/>
              <a:t>interchange</a:t>
            </a:r>
            <a:endParaRPr lang="en-US" sz="1400" dirty="0"/>
          </a:p>
          <a:p>
            <a:pPr lvl="2"/>
            <a:r>
              <a:rPr lang="en-US" sz="1400" dirty="0" smtClean="0"/>
              <a:t>Result</a:t>
            </a:r>
            <a:r>
              <a:rPr lang="en-US" sz="1400" dirty="0"/>
              <a:t>: </a:t>
            </a:r>
            <a:r>
              <a:rPr lang="en-US" sz="1400" dirty="0" smtClean="0"/>
              <a:t>SCA utilizes SCMM for assessment criteria analyzed with ASC which can reuse MRM content, MRM can use SCA and ASC as a means of planning transition initiatives</a:t>
            </a:r>
            <a:endParaRPr lang="en-US" sz="1400" dirty="0"/>
          </a:p>
          <a:p>
            <a:r>
              <a:rPr lang="en-US" sz="1400" dirty="0" smtClean="0"/>
              <a:t>Run: Product integration</a:t>
            </a:r>
            <a:endParaRPr lang="en-US" sz="1400" dirty="0"/>
          </a:p>
          <a:p>
            <a:pPr lvl="1"/>
            <a:r>
              <a:rPr lang="en-US" sz="1400" dirty="0"/>
              <a:t>Full Integrations between data models for various </a:t>
            </a:r>
            <a:r>
              <a:rPr lang="en-US" sz="1400" dirty="0" smtClean="0"/>
              <a:t>offerings to </a:t>
            </a:r>
            <a:r>
              <a:rPr lang="en-US" sz="1400" dirty="0"/>
              <a:t>transfer and aggregate </a:t>
            </a:r>
            <a:r>
              <a:rPr lang="en-US" sz="1400" dirty="0" smtClean="0"/>
              <a:t>content using </a:t>
            </a:r>
            <a:r>
              <a:rPr lang="en-US" sz="1400" dirty="0"/>
              <a:t>seamless </a:t>
            </a:r>
            <a:r>
              <a:rPr lang="en-US" sz="1400" dirty="0" smtClean="0"/>
              <a:t>integration between </a:t>
            </a:r>
            <a:r>
              <a:rPr lang="en-US" sz="1400" dirty="0"/>
              <a:t>stages or integration of team activities</a:t>
            </a:r>
          </a:p>
          <a:p>
            <a:pPr lvl="2"/>
            <a:r>
              <a:rPr lang="en-US" sz="1400" dirty="0"/>
              <a:t>SCA, </a:t>
            </a:r>
            <a:r>
              <a:rPr lang="en-US" sz="1400" dirty="0" smtClean="0"/>
              <a:t>ASC </a:t>
            </a:r>
            <a:r>
              <a:rPr lang="en-US" sz="1400" dirty="0"/>
              <a:t>and MRM </a:t>
            </a:r>
            <a:r>
              <a:rPr lang="en-US" sz="1400" dirty="0" smtClean="0"/>
              <a:t>use shared information in single repository</a:t>
            </a:r>
            <a:r>
              <a:rPr lang="en-US" sz="1400" dirty="0"/>
              <a:t> </a:t>
            </a:r>
            <a:r>
              <a:rPr lang="en-US" sz="1400" dirty="0" smtClean="0"/>
              <a:t>using a common (OSLC) resource model</a:t>
            </a:r>
          </a:p>
          <a:p>
            <a:pPr lvl="2"/>
            <a:r>
              <a:rPr lang="en-US" sz="1400" dirty="0" smtClean="0"/>
              <a:t>Initial normalization of ASC and MRM content, better alignment between ASC assessment criteria, MRM performance indicators and SCMM domains and levels</a:t>
            </a:r>
            <a:endParaRPr lang="en-US" sz="1400" dirty="0"/>
          </a:p>
          <a:p>
            <a:pPr lvl="2"/>
            <a:r>
              <a:rPr lang="en-US" sz="1400" dirty="0" smtClean="0"/>
              <a:t>Result: Integrated line-of-site from assessments of as-is municipal business architecture to strategic planning  transition initiatives for to-be business architecture guided by proven government industry asset content and maturity models</a:t>
            </a:r>
            <a:endParaRPr lang="en-US" sz="1400" dirty="0"/>
          </a:p>
          <a:p>
            <a:pPr lvl="1"/>
            <a:endParaRPr lang="en-US" sz="1400" dirty="0"/>
          </a:p>
        </p:txBody>
      </p:sp>
    </p:spTree>
    <p:extLst>
      <p:ext uri="{BB962C8B-B14F-4D97-AF65-F5344CB8AC3E}">
        <p14:creationId xmlns:p14="http://schemas.microsoft.com/office/powerpoint/2010/main" val="351060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CBM and MRM Conceptual Mapping</a:t>
            </a:r>
            <a:endParaRPr lang="en-US" dirty="0"/>
          </a:p>
        </p:txBody>
      </p:sp>
      <p:sp>
        <p:nvSpPr>
          <p:cNvPr id="4" name="Slide Number Placeholder 3"/>
          <p:cNvSpPr>
            <a:spLocks noGrp="1"/>
          </p:cNvSpPr>
          <p:nvPr>
            <p:ph type="sldNum" sz="quarter" idx="10"/>
          </p:nvPr>
        </p:nvSpPr>
        <p:spPr/>
        <p:txBody>
          <a:bodyPr/>
          <a:lstStyle/>
          <a:p>
            <a:fld id="{BF941AAD-06AE-7F47-94FF-ED33227DD18B}" type="slidenum">
              <a:rPr lang="en-US">
                <a:solidFill>
                  <a:srgbClr val="000000"/>
                </a:solidFill>
                <a:latin typeface="Arial"/>
                <a:ea typeface="ＭＳ Ｐゴシック"/>
              </a:rPr>
              <a:pPr/>
              <a:t>9</a:t>
            </a:fld>
            <a:endParaRPr lang="en-US">
              <a:solidFill>
                <a:srgbClr val="000000"/>
              </a:solidFill>
              <a:latin typeface="Arial"/>
              <a:ea typeface="ＭＳ Ｐゴシック"/>
            </a:endParaRPr>
          </a:p>
        </p:txBody>
      </p:sp>
      <p:graphicFrame>
        <p:nvGraphicFramePr>
          <p:cNvPr id="5" name="Table 4"/>
          <p:cNvGraphicFramePr>
            <a:graphicFrameLocks noGrp="1"/>
          </p:cNvGraphicFramePr>
          <p:nvPr>
            <p:extLst>
              <p:ext uri="{D42A27DB-BD31-4B8C-83A1-F6EECF244321}">
                <p14:modId xmlns:p14="http://schemas.microsoft.com/office/powerpoint/2010/main" val="1474132537"/>
              </p:ext>
            </p:extLst>
          </p:nvPr>
        </p:nvGraphicFramePr>
        <p:xfrm>
          <a:off x="304800" y="1366520"/>
          <a:ext cx="8610600" cy="5217160"/>
        </p:xfrm>
        <a:graphic>
          <a:graphicData uri="http://schemas.openxmlformats.org/drawingml/2006/table">
            <a:tbl>
              <a:tblPr firstRow="1" bandRow="1">
                <a:tableStyleId>{5C22544A-7EE6-4342-B048-85BDC9FD1C3A}</a:tableStyleId>
              </a:tblPr>
              <a:tblGrid>
                <a:gridCol w="2870200"/>
                <a:gridCol w="2870200"/>
                <a:gridCol w="2870200"/>
              </a:tblGrid>
              <a:tr h="370840">
                <a:tc>
                  <a:txBody>
                    <a:bodyPr/>
                    <a:lstStyle/>
                    <a:p>
                      <a:r>
                        <a:rPr lang="en-US" dirty="0" smtClean="0"/>
                        <a:t>CBM Element</a:t>
                      </a:r>
                      <a:endParaRPr lang="en-US" dirty="0"/>
                    </a:p>
                  </a:txBody>
                  <a:tcPr/>
                </a:tc>
                <a:tc>
                  <a:txBody>
                    <a:bodyPr/>
                    <a:lstStyle/>
                    <a:p>
                      <a:r>
                        <a:rPr lang="en-US" dirty="0" smtClean="0"/>
                        <a:t>MRM Element</a:t>
                      </a:r>
                      <a:endParaRPr lang="en-US" dirty="0"/>
                    </a:p>
                  </a:txBody>
                  <a:tcPr/>
                </a:tc>
                <a:tc>
                  <a:txBody>
                    <a:bodyPr/>
                    <a:lstStyle/>
                    <a:p>
                      <a:r>
                        <a:rPr lang="en-US" dirty="0" smtClean="0"/>
                        <a:t>Notes</a:t>
                      </a:r>
                      <a:endParaRPr lang="en-US" dirty="0"/>
                    </a:p>
                  </a:txBody>
                  <a:tcPr/>
                </a:tc>
              </a:tr>
              <a:tr h="289560">
                <a:tc>
                  <a:txBody>
                    <a:bodyPr/>
                    <a:lstStyle/>
                    <a:p>
                      <a:r>
                        <a:rPr lang="en-US" sz="1200" dirty="0" smtClean="0"/>
                        <a:t>Business (CBM Map)</a:t>
                      </a:r>
                      <a:endParaRPr lang="en-US" sz="1200" dirty="0"/>
                    </a:p>
                  </a:txBody>
                  <a:tcPr/>
                </a:tc>
                <a:tc>
                  <a:txBody>
                    <a:bodyPr/>
                    <a:lstStyle/>
                    <a:p>
                      <a:r>
                        <a:rPr lang="en-US" sz="1200" dirty="0" smtClean="0"/>
                        <a:t>Organization Unit or Program (if there are many sub-programs)</a:t>
                      </a:r>
                      <a:endParaRPr lang="en-US" sz="1200" dirty="0"/>
                    </a:p>
                  </a:txBody>
                  <a:tcPr/>
                </a:tc>
                <a:tc>
                  <a:txBody>
                    <a:bodyPr/>
                    <a:lstStyle/>
                    <a:p>
                      <a:r>
                        <a:rPr lang="en-US" sz="1200" dirty="0" smtClean="0"/>
                        <a:t>Provides an overview of the accountabilities</a:t>
                      </a:r>
                      <a:r>
                        <a:rPr lang="en-US" sz="1200" baseline="0" dirty="0" smtClean="0"/>
                        <a:t> of an organization unit or sub-programs of a program</a:t>
                      </a:r>
                      <a:endParaRPr lang="en-US" sz="1200" dirty="0"/>
                    </a:p>
                  </a:txBody>
                  <a:tcPr/>
                </a:tc>
              </a:tr>
              <a:tr h="228600">
                <a:tc>
                  <a:txBody>
                    <a:bodyPr/>
                    <a:lstStyle/>
                    <a:p>
                      <a:r>
                        <a:rPr lang="en-US" sz="1200" dirty="0" err="1" smtClean="0"/>
                        <a:t>BusinessCompetency</a:t>
                      </a:r>
                      <a:endParaRPr lang="en-US" sz="1200" dirty="0"/>
                    </a:p>
                  </a:txBody>
                  <a:tcPr/>
                </a:tc>
                <a:tc>
                  <a:txBody>
                    <a:bodyPr/>
                    <a:lstStyle/>
                    <a:p>
                      <a:r>
                        <a:rPr lang="en-US" sz="1200" dirty="0" smtClean="0"/>
                        <a:t>Program</a:t>
                      </a:r>
                      <a:endParaRPr lang="en-US" sz="1200" dirty="0"/>
                    </a:p>
                  </a:txBody>
                  <a:tcPr/>
                </a:tc>
                <a:tc>
                  <a:txBody>
                    <a:bodyPr/>
                    <a:lstStyle/>
                    <a:p>
                      <a:r>
                        <a:rPr lang="en-US" sz="1200" kern="1200" dirty="0" smtClean="0">
                          <a:solidFill>
                            <a:schemeClr val="dk1"/>
                          </a:solidFill>
                          <a:latin typeface="+mn-lt"/>
                          <a:ea typeface="+mn-ea"/>
                          <a:cs typeface="+mn-cs"/>
                        </a:rPr>
                        <a:t>Organizations are accountable for programs that deliver outcomes that address target group needs. These are the competencies of the organization, and are a means of partitioning the accountabilities of an organization into logical, functional units.</a:t>
                      </a:r>
                      <a:endParaRPr lang="en-US" sz="1000" dirty="0"/>
                    </a:p>
                  </a:txBody>
                  <a:tcPr/>
                </a:tc>
              </a:tr>
              <a:tr h="259080">
                <a:tc>
                  <a:txBody>
                    <a:bodyPr/>
                    <a:lstStyle/>
                    <a:p>
                      <a:r>
                        <a:rPr lang="en-US" sz="1200" dirty="0" err="1" smtClean="0"/>
                        <a:t>AccountabilityLevel</a:t>
                      </a:r>
                      <a:endParaRPr lang="en-US" sz="1200" dirty="0"/>
                    </a:p>
                  </a:txBody>
                  <a:tcPr/>
                </a:tc>
                <a:tc>
                  <a:txBody>
                    <a:bodyPr/>
                    <a:lstStyle/>
                    <a:p>
                      <a:r>
                        <a:rPr lang="en-US" sz="1200" dirty="0" smtClean="0"/>
                        <a:t>Service</a:t>
                      </a:r>
                      <a:endParaRPr lang="en-US" sz="1200" dirty="0"/>
                    </a:p>
                  </a:txBody>
                  <a:tcPr/>
                </a:tc>
                <a:tc>
                  <a:txBody>
                    <a:bodyPr/>
                    <a:lstStyle/>
                    <a:p>
                      <a:r>
                        <a:rPr lang="en-US" sz="1200" dirty="0" smtClean="0"/>
                        <a:t>Provides a way of categorizing services for accountability purposes. </a:t>
                      </a:r>
                      <a:endParaRPr lang="en-US" sz="1200" dirty="0"/>
                    </a:p>
                  </a:txBody>
                  <a:tcPr/>
                </a:tc>
              </a:tr>
              <a:tr h="213360">
                <a:tc>
                  <a:txBody>
                    <a:bodyPr/>
                    <a:lstStyle/>
                    <a:p>
                      <a:r>
                        <a:rPr lang="en-US" sz="1200" dirty="0" err="1" smtClean="0"/>
                        <a:t>BusinessComponent</a:t>
                      </a:r>
                      <a:endParaRPr lang="en-US" sz="1200" dirty="0"/>
                    </a:p>
                  </a:txBody>
                  <a:tcPr/>
                </a:tc>
                <a:tc>
                  <a:txBody>
                    <a:bodyPr/>
                    <a:lstStyle/>
                    <a:p>
                      <a:r>
                        <a:rPr lang="en-US" sz="1200" smtClean="0"/>
                        <a:t>Service including Processes that implement the service</a:t>
                      </a:r>
                      <a:endParaRPr lang="en-US" sz="1200" dirty="0"/>
                    </a:p>
                  </a:txBody>
                  <a:tcPr/>
                </a:tc>
                <a:tc>
                  <a:txBody>
                    <a:bodyPr/>
                    <a:lstStyle/>
                    <a:p>
                      <a:r>
                        <a:rPr lang="en-US" sz="1200" kern="1200" dirty="0" smtClean="0">
                          <a:solidFill>
                            <a:schemeClr val="dk1"/>
                          </a:solidFill>
                          <a:latin typeface="+mn-lt"/>
                          <a:ea typeface="+mn-ea"/>
                          <a:cs typeface="+mn-cs"/>
                        </a:rPr>
                        <a:t>Programs administer services they are accountable for. These can be considered components of their competencies.</a:t>
                      </a:r>
                      <a:endParaRPr lang="en-US" sz="1200" dirty="0"/>
                    </a:p>
                  </a:txBody>
                  <a:tcPr/>
                </a:tc>
              </a:tr>
              <a:tr h="243840">
                <a:tc>
                  <a:txBody>
                    <a:bodyPr/>
                    <a:lstStyle/>
                    <a:p>
                      <a:r>
                        <a:rPr lang="en-US" sz="1200" dirty="0" smtClean="0"/>
                        <a:t>Attribute (for assessment evaluation criteria - KPI)</a:t>
                      </a:r>
                      <a:endParaRPr lang="en-US" sz="1200" dirty="0"/>
                    </a:p>
                  </a:txBody>
                  <a:tcPr/>
                </a:tc>
                <a:tc>
                  <a:txBody>
                    <a:bodyPr/>
                    <a:lstStyle/>
                    <a:p>
                      <a:r>
                        <a:rPr lang="en-US" sz="1200" dirty="0" smtClean="0"/>
                        <a:t>Performance Indicator</a:t>
                      </a:r>
                      <a:endParaRPr lang="en-US" sz="1200" dirty="0"/>
                    </a:p>
                  </a:txBody>
                  <a:tcPr/>
                </a:tc>
                <a:tc>
                  <a:txBody>
                    <a:bodyPr/>
                    <a:lstStyle/>
                    <a:p>
                      <a:r>
                        <a:rPr lang="en-US" sz="1200" kern="1200" dirty="0" smtClean="0">
                          <a:solidFill>
                            <a:schemeClr val="dk1"/>
                          </a:solidFill>
                          <a:latin typeface="+mn-lt"/>
                          <a:ea typeface="+mn-ea"/>
                          <a:cs typeface="+mn-cs"/>
                        </a:rPr>
                        <a:t>Programs, services, processes and resource can be assessed against performance indicators to determine their effectiveness. The target, planned and actual values for performance indicators can be mapped to CBM assessment criteria to create various </a:t>
                      </a:r>
                      <a:r>
                        <a:rPr lang="en-US" sz="1200" kern="1200" dirty="0" err="1" smtClean="0">
                          <a:solidFill>
                            <a:schemeClr val="dk1"/>
                          </a:solidFill>
                          <a:latin typeface="+mn-lt"/>
                          <a:ea typeface="+mn-ea"/>
                          <a:cs typeface="+mn-cs"/>
                        </a:rPr>
                        <a:t>heatmaps</a:t>
                      </a:r>
                      <a:r>
                        <a:rPr lang="en-US" sz="1200" kern="1200" dirty="0" smtClean="0">
                          <a:solidFill>
                            <a:schemeClr val="dk1"/>
                          </a:solidFill>
                          <a:latin typeface="+mn-lt"/>
                          <a:ea typeface="+mn-ea"/>
                          <a:cs typeface="+mn-cs"/>
                        </a:rPr>
                        <a:t>.</a:t>
                      </a:r>
                      <a:endParaRPr lang="en-US" sz="1200" dirty="0"/>
                    </a:p>
                  </a:txBody>
                  <a:tcPr/>
                </a:tc>
              </a:tr>
            </a:tbl>
          </a:graphicData>
        </a:graphic>
      </p:graphicFrame>
    </p:spTree>
    <p:extLst>
      <p:ext uri="{BB962C8B-B14F-4D97-AF65-F5344CB8AC3E}">
        <p14:creationId xmlns:p14="http://schemas.microsoft.com/office/powerpoint/2010/main" val="4216458779"/>
      </p:ext>
    </p:extLst>
  </p:cSld>
  <p:clrMapOvr>
    <a:masterClrMapping/>
  </p:clrMapOvr>
</p:sld>
</file>

<file path=ppt/theme/theme1.xml><?xml version="1.0" encoding="utf-8"?>
<a:theme xmlns:a="http://schemas.openxmlformats.org/drawingml/2006/main" name="SWG_BluePearl">
  <a:themeElements>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SWG_BluePear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algn="ctr">
          <a:solidFill>
            <a:schemeClr val="tx1"/>
          </a:solidFill>
          <a:miter lim="800000"/>
          <a:headEnd/>
          <a:tailEnd/>
        </a:ln>
      </a:spPr>
      <a:bodyPr anchor="ctr"/>
      <a:lstStyle>
        <a:defPPr>
          <a:defRPr sz="800" dirty="0"/>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90000"/>
          </a:lnSpc>
          <a:spcBef>
            <a:spcPct val="0"/>
          </a:spcBef>
          <a:spcAft>
            <a:spcPct val="0"/>
          </a:spcAft>
          <a:buClr>
            <a:schemeClr val="accent2"/>
          </a:buClr>
          <a:buSzTx/>
          <a:buFont typeface="Wingdings" pitchFamily="2" charset="2"/>
          <a:buNone/>
          <a:tabLst/>
          <a:defRPr kumimoji="0" lang="fr-CA"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WG_BluePearl">
  <a:themeElements>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SWG_BluePear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algn="ctr">
          <a:solidFill>
            <a:schemeClr val="tx1"/>
          </a:solidFill>
          <a:miter lim="800000"/>
          <a:headEnd/>
          <a:tailEnd/>
        </a:ln>
      </a:spPr>
      <a:bodyPr anchor="ctr"/>
      <a:lstStyle>
        <a:defPPr>
          <a:defRPr sz="800" dirty="0"/>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90000"/>
          </a:lnSpc>
          <a:spcBef>
            <a:spcPct val="0"/>
          </a:spcBef>
          <a:spcAft>
            <a:spcPct val="0"/>
          </a:spcAft>
          <a:buClr>
            <a:schemeClr val="accent2"/>
          </a:buClr>
          <a:buSzTx/>
          <a:buFont typeface="Wingdings" pitchFamily="2" charset="2"/>
          <a:buNone/>
          <a:tabLst/>
          <a:defRPr kumimoji="0" lang="fr-CA"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0 September 2009">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TotalTime>
  <Words>6576</Words>
  <Application>Microsoft Macintosh PowerPoint</Application>
  <PresentationFormat>On-screen Show (4:3)</PresentationFormat>
  <Paragraphs>856</Paragraphs>
  <Slides>34</Slides>
  <Notes>28</Notes>
  <HiddenSlides>0</HiddenSlides>
  <MMClips>0</MMClips>
  <ScaleCrop>false</ScaleCrop>
  <HeadingPairs>
    <vt:vector size="6" baseType="variant">
      <vt:variant>
        <vt:lpstr>Theme</vt:lpstr>
      </vt:variant>
      <vt:variant>
        <vt:i4>3</vt:i4>
      </vt:variant>
      <vt:variant>
        <vt:lpstr>Embedded OLE Servers</vt:lpstr>
      </vt:variant>
      <vt:variant>
        <vt:i4>3</vt:i4>
      </vt:variant>
      <vt:variant>
        <vt:lpstr>Slide Titles</vt:lpstr>
      </vt:variant>
      <vt:variant>
        <vt:i4>34</vt:i4>
      </vt:variant>
    </vt:vector>
  </HeadingPairs>
  <TitlesOfParts>
    <vt:vector size="40" baseType="lpstr">
      <vt:lpstr>SWG_BluePearl</vt:lpstr>
      <vt:lpstr>1_SWG_BluePearl</vt:lpstr>
      <vt:lpstr>10 September 2009</vt:lpstr>
      <vt:lpstr>Acrobat Document</vt:lpstr>
      <vt:lpstr>Visio</vt:lpstr>
      <vt:lpstr>Worksheet</vt:lpstr>
      <vt:lpstr>Municipal Reference Model  and Actionable Smarter Cities Messaging </vt:lpstr>
      <vt:lpstr>IBM provides a wide range of offerings to support Smarter Cities</vt:lpstr>
      <vt:lpstr>IBM provides a wide range of offerings to support Smarter Cities</vt:lpstr>
      <vt:lpstr>IBM Smarter Cities Data Comparison and Gap Analysis Offerings</vt:lpstr>
      <vt:lpstr>Alignment with other initiatives</vt:lpstr>
      <vt:lpstr>PowerPoint Presentation</vt:lpstr>
      <vt:lpstr>PowerPoint Presentation</vt:lpstr>
      <vt:lpstr>Integrated ASC – MRM – SCA/SCMM offering</vt:lpstr>
      <vt:lpstr>CBM and MRM Conceptual Mapping</vt:lpstr>
      <vt:lpstr>The Smarter Cities Lifecycle</vt:lpstr>
      <vt:lpstr>Smarter Cities closes the loop on municipal planning, solution deployment, measures and metrics with business intelligence</vt:lpstr>
      <vt:lpstr>PowerPoint Presentation</vt:lpstr>
      <vt:lpstr>PowerPoint Presentation</vt:lpstr>
      <vt:lpstr>PowerPoint Presentation</vt:lpstr>
      <vt:lpstr>Built upon the strengths of CBM and ABA, Actionable Smarter Cities represents an integrated approach to planning and managing a city’s transformation journey</vt:lpstr>
      <vt:lpstr>Actionable Smarter Cities Release 1.0 includes four deliverables; they are packaged into the CBM Tool and can be installed from ISSI worldwide</vt:lpstr>
      <vt:lpstr>To facilitate field adoption, a comprehensive Go-to-Market Guide was prepared</vt:lpstr>
      <vt:lpstr>Outcome-driven business scenarios were specified to indicate how ASC assets can be used to create value by addressing specific client challenges</vt:lpstr>
      <vt:lpstr>Example: Make City Smarter (with IBM Solutions)</vt:lpstr>
      <vt:lpstr>What is “Triton”</vt:lpstr>
      <vt:lpstr>Integrated Solution Domains in Government Powered by the IBM Frameworks for Government</vt:lpstr>
      <vt:lpstr>Triton - Core Functionality Module</vt:lpstr>
      <vt:lpstr>Functional/Software Mapping</vt:lpstr>
      <vt:lpstr>Triton  - Capability Modules </vt:lpstr>
      <vt:lpstr>Triton Assets</vt:lpstr>
      <vt:lpstr>Review of Typical Provisioning Options</vt:lpstr>
      <vt:lpstr>Triton Development Tools</vt:lpstr>
      <vt:lpstr>Physical Infrastructure Vision for Smarter Cities</vt:lpstr>
      <vt:lpstr>Smarter Cities Situational Awareness Dashboard:   Top Line Functional View</vt:lpstr>
      <vt:lpstr>Proposed Physical Infrastructure Portfolio</vt:lpstr>
      <vt:lpstr>Family Plan Positioning</vt:lpstr>
      <vt:lpstr>Measurement &amp; Reporting capability supports flexibility for municipalities to leverage their own design tools</vt:lpstr>
      <vt:lpstr>ITR validated the requirement to be able to measure and report performance at the functional level using the MRM V2 model and operational data </vt:lpstr>
      <vt:lpstr>ITR recommendation: Should leverage tools targeted to support measurement &amp; reporting capability instead of developing scripts </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MISA – MRM V2  Integrated Technical Review (ITR)</dc:title>
  <dc:creator>Jim Amsden</dc:creator>
  <cp:lastModifiedBy>Jim Amsden</cp:lastModifiedBy>
  <cp:revision>14</cp:revision>
  <dcterms:created xsi:type="dcterms:W3CDTF">2010-11-29T21:30:10Z</dcterms:created>
  <dcterms:modified xsi:type="dcterms:W3CDTF">2011-07-26T21:40:25Z</dcterms:modified>
</cp:coreProperties>
</file>